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2"/>
    <p:sldId id="257" r:id="rId3"/>
    <p:sldId id="258" r:id="rId4"/>
    <p:sldId id="259" r:id="rId5"/>
    <p:sldId id="274" r:id="rId6"/>
    <p:sldId id="260" r:id="rId7"/>
    <p:sldId id="273" r:id="rId8"/>
    <p:sldId id="261" r:id="rId9"/>
    <p:sldId id="262" r:id="rId10"/>
    <p:sldId id="275" r:id="rId11"/>
    <p:sldId id="276" r:id="rId12"/>
    <p:sldId id="277" r:id="rId13"/>
    <p:sldId id="278" r:id="rId14"/>
    <p:sldId id="279" r:id="rId15"/>
    <p:sldId id="280" r:id="rId16"/>
    <p:sldId id="281" r:id="rId17"/>
    <p:sldId id="282" r:id="rId18"/>
    <p:sldId id="284" r:id="rId19"/>
    <p:sldId id="283" r:id="rId20"/>
    <p:sldId id="285" r:id="rId21"/>
    <p:sldId id="286"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4660"/>
  </p:normalViewPr>
  <p:slideViewPr>
    <p:cSldViewPr snapToGrid="0">
      <p:cViewPr varScale="1">
        <p:scale>
          <a:sx n="76" d="100"/>
          <a:sy n="76" d="100"/>
        </p:scale>
        <p:origin x="82"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7B70-C077-B625-784E-5AE731D4D6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A26A59-002C-E14E-FA8C-F369A9596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BC6EFD-71D0-7112-7E4C-5B0D15D3ACB1}"/>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5" name="Footer Placeholder 4">
            <a:extLst>
              <a:ext uri="{FF2B5EF4-FFF2-40B4-BE49-F238E27FC236}">
                <a16:creationId xmlns:a16="http://schemas.microsoft.com/office/drawing/2014/main" id="{0B09536C-07B3-2DDA-1B62-A363F93CD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02F76-9500-A965-4A01-BE339CBC2CB9}"/>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378457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7443-C4C8-21D7-4A89-07330A1E5F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2CF4CE-7A08-41B6-E0DD-2A8F6BE96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D5A1DE-ED02-A063-0F5F-67A0987F85ED}"/>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5" name="Footer Placeholder 4">
            <a:extLst>
              <a:ext uri="{FF2B5EF4-FFF2-40B4-BE49-F238E27FC236}">
                <a16:creationId xmlns:a16="http://schemas.microsoft.com/office/drawing/2014/main" id="{D507E885-00DC-C0ED-6461-2BAAB291E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ECAAF-DA19-3CCB-F06B-A4C9002B2523}"/>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411572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574E9-81F4-5FCB-B761-41B449C174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51B5C1-F883-03E2-073C-0420576060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01604C-3229-F6E4-38E1-DF1D1ED0578D}"/>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5" name="Footer Placeholder 4">
            <a:extLst>
              <a:ext uri="{FF2B5EF4-FFF2-40B4-BE49-F238E27FC236}">
                <a16:creationId xmlns:a16="http://schemas.microsoft.com/office/drawing/2014/main" id="{1C2F48FD-C474-4545-02BE-A47AA9B42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3688A-4947-E35A-AAE3-4EA34D9849CB}"/>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309165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57B6-B2B3-B430-772C-F13251F636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6FF9B7-7D6E-9985-837D-2E23CE908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E0CDD0-D480-1A93-69DD-0A74D92BD3F7}"/>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5" name="Footer Placeholder 4">
            <a:extLst>
              <a:ext uri="{FF2B5EF4-FFF2-40B4-BE49-F238E27FC236}">
                <a16:creationId xmlns:a16="http://schemas.microsoft.com/office/drawing/2014/main" id="{F9A93EAB-CD25-36FA-0F5D-084B83BF3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D03C4-8AF8-4500-8CFD-023C0992C445}"/>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166396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C933-1282-ED8D-994C-099DDBB3A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A4AEE9-BB14-3C35-FE82-446E5FD6A9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82F872-6F2D-8D32-5313-72FD9C722E3E}"/>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5" name="Footer Placeholder 4">
            <a:extLst>
              <a:ext uri="{FF2B5EF4-FFF2-40B4-BE49-F238E27FC236}">
                <a16:creationId xmlns:a16="http://schemas.microsoft.com/office/drawing/2014/main" id="{3E726FC9-6849-C9CC-C931-6AB80D34F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8328E-676C-E2B6-F7C9-CBA164D7B828}"/>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29800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F22E-690A-6AB1-AA81-8B7861385E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FB753B-E138-B116-09EC-61880179AF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F277F2D-99C9-C843-DFF3-BDB9CD82A0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E8B55A-D6BF-DD6D-3ABD-C77A4CBA53F7}"/>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6" name="Footer Placeholder 5">
            <a:extLst>
              <a:ext uri="{FF2B5EF4-FFF2-40B4-BE49-F238E27FC236}">
                <a16:creationId xmlns:a16="http://schemas.microsoft.com/office/drawing/2014/main" id="{2D4BA68F-9DAA-1DF5-880F-0086FE3E0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415A6-A970-62C5-655D-CC1A2E049063}"/>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262860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F3BB-C67A-694D-1886-6A7E4D65BE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246E37-4EE6-C2AD-C970-0B34294F1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9531EE-0D8F-9AAE-7660-E6A945636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7C63C9-095C-B3D3-8093-6E2B6C21E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FA5CB3-B825-B80D-EBD5-A1647F3B7F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7106CC-FF26-A5F6-5829-AB20DA3CD4B0}"/>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8" name="Footer Placeholder 7">
            <a:extLst>
              <a:ext uri="{FF2B5EF4-FFF2-40B4-BE49-F238E27FC236}">
                <a16:creationId xmlns:a16="http://schemas.microsoft.com/office/drawing/2014/main" id="{42031ABF-1F45-0067-218F-F7B10433E5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6E09C3-88A5-2908-9B93-61C1F734854E}"/>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89913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B1EC-5F6C-E91E-D1AD-8C6A69F80B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801DAA-BD49-5B2A-C99B-4BC698B37C0E}"/>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4" name="Footer Placeholder 3">
            <a:extLst>
              <a:ext uri="{FF2B5EF4-FFF2-40B4-BE49-F238E27FC236}">
                <a16:creationId xmlns:a16="http://schemas.microsoft.com/office/drawing/2014/main" id="{22B73FB6-8C8D-E954-2CB0-B254360D0A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7E8E5-B76E-2D47-87F8-2F735D17D873}"/>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512440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20677-4354-776C-3228-CFDA3B892BA6}"/>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3" name="Footer Placeholder 2">
            <a:extLst>
              <a:ext uri="{FF2B5EF4-FFF2-40B4-BE49-F238E27FC236}">
                <a16:creationId xmlns:a16="http://schemas.microsoft.com/office/drawing/2014/main" id="{5BE97BC0-BEE4-B754-5639-6B4C219830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971998-8D91-CCE0-C874-5D7C7BA94627}"/>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285336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903F-653B-F7DB-C946-B2F8F504A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069D1B-AB46-1331-936D-B3CCED09B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F7C172-373A-F766-B02E-B3CE82208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4E9AE-DD3A-7168-89BA-C9676EEDA2F6}"/>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6" name="Footer Placeholder 5">
            <a:extLst>
              <a:ext uri="{FF2B5EF4-FFF2-40B4-BE49-F238E27FC236}">
                <a16:creationId xmlns:a16="http://schemas.microsoft.com/office/drawing/2014/main" id="{F4827543-C5D4-374B-55FF-E38B809D5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CFCA4-099D-C6A3-ACAC-594CFD1D30A1}"/>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1728606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4EBF-B635-8981-1A7F-533D2988D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69882F-B3E6-0B27-1742-E3030EDFB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1A69CB-7330-F945-31B4-8AFBA6F6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E8548-6350-5380-3BD5-9D8E2C497BC5}"/>
              </a:ext>
            </a:extLst>
          </p:cNvPr>
          <p:cNvSpPr>
            <a:spLocks noGrp="1"/>
          </p:cNvSpPr>
          <p:nvPr>
            <p:ph type="dt" sz="half" idx="10"/>
          </p:nvPr>
        </p:nvSpPr>
        <p:spPr/>
        <p:txBody>
          <a:bodyPr/>
          <a:lstStyle/>
          <a:p>
            <a:fld id="{ED4A90BE-4899-42A9-BACA-9AB2E995A27B}" type="datetimeFigureOut">
              <a:rPr lang="en-US" smtClean="0"/>
              <a:t>11/30/2025</a:t>
            </a:fld>
            <a:endParaRPr lang="en-US"/>
          </a:p>
        </p:txBody>
      </p:sp>
      <p:sp>
        <p:nvSpPr>
          <p:cNvPr id="6" name="Footer Placeholder 5">
            <a:extLst>
              <a:ext uri="{FF2B5EF4-FFF2-40B4-BE49-F238E27FC236}">
                <a16:creationId xmlns:a16="http://schemas.microsoft.com/office/drawing/2014/main" id="{0F2C0F3D-8467-DF4A-82CC-BB29B4721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E98C98-8CC7-303C-96FB-593835AFA348}"/>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302407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CB929A-C5B6-1940-0199-3E89E196D9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C46005-E6BE-8B25-2B6D-E5733BAC77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C0E46F-4B2C-F249-175C-9820A739B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A90BE-4899-42A9-BACA-9AB2E995A27B}" type="datetimeFigureOut">
              <a:rPr lang="en-US" smtClean="0"/>
              <a:t>11/30/2025</a:t>
            </a:fld>
            <a:endParaRPr lang="en-US"/>
          </a:p>
        </p:txBody>
      </p:sp>
      <p:sp>
        <p:nvSpPr>
          <p:cNvPr id="5" name="Footer Placeholder 4">
            <a:extLst>
              <a:ext uri="{FF2B5EF4-FFF2-40B4-BE49-F238E27FC236}">
                <a16:creationId xmlns:a16="http://schemas.microsoft.com/office/drawing/2014/main" id="{3EEDF126-9F5E-7EDD-34CB-C6C02C0E0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6BED8D-E42A-6D86-B858-73A4DD5D60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0A302-8057-4048-AB40-BF78F3829529}" type="slidenum">
              <a:rPr lang="en-US" smtClean="0"/>
              <a:t>‹#›</a:t>
            </a:fld>
            <a:endParaRPr lang="en-US"/>
          </a:p>
        </p:txBody>
      </p:sp>
    </p:spTree>
    <p:extLst>
      <p:ext uri="{BB962C8B-B14F-4D97-AF65-F5344CB8AC3E}">
        <p14:creationId xmlns:p14="http://schemas.microsoft.com/office/powerpoint/2010/main" val="1109862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F0FC6E-4CBF-57B1-01E8-03010218B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422" y="2112741"/>
            <a:ext cx="1780331" cy="1786158"/>
          </a:xfrm>
          <a:prstGeom prst="rect">
            <a:avLst/>
          </a:prstGeom>
        </p:spPr>
      </p:pic>
      <p:sp>
        <p:nvSpPr>
          <p:cNvPr id="6" name="TextBox 5">
            <a:extLst>
              <a:ext uri="{FF2B5EF4-FFF2-40B4-BE49-F238E27FC236}">
                <a16:creationId xmlns:a16="http://schemas.microsoft.com/office/drawing/2014/main" id="{EBF4D545-BDA7-1EFB-C046-0EC2C4B83B0C}"/>
              </a:ext>
            </a:extLst>
          </p:cNvPr>
          <p:cNvSpPr txBox="1"/>
          <p:nvPr/>
        </p:nvSpPr>
        <p:spPr>
          <a:xfrm>
            <a:off x="411541" y="411932"/>
            <a:ext cx="11198087" cy="1508105"/>
          </a:xfrm>
          <a:prstGeom prst="rect">
            <a:avLst/>
          </a:prstGeom>
          <a:noFill/>
        </p:spPr>
        <p:txBody>
          <a:bodyPr wrap="square" rtlCol="0">
            <a:spAutoFit/>
          </a:bodyPr>
          <a:lstStyle/>
          <a:p>
            <a:pPr algn="ctr"/>
            <a:r>
              <a:rPr lang="en-US" sz="2000" dirty="0">
                <a:cs typeface="Times New Roman" panose="02020603050405020304" pitchFamily="18" charset="0"/>
              </a:rPr>
              <a:t>Prof. V. B. Shah Institute Of Management &amp; R. V. Patel College Of Commerce (Eng. Med.) &amp; </a:t>
            </a:r>
          </a:p>
          <a:p>
            <a:pPr algn="ctr"/>
            <a:r>
              <a:rPr lang="en-US" sz="2000" dirty="0">
                <a:cs typeface="Times New Roman" panose="02020603050405020304" pitchFamily="18" charset="0"/>
              </a:rPr>
              <a:t>V. L. Shah College Of Commerce (Guj. Med.) &amp;</a:t>
            </a:r>
          </a:p>
          <a:p>
            <a:pPr algn="ctr"/>
            <a:r>
              <a:rPr lang="en-US" sz="2400" b="1" dirty="0" err="1">
                <a:cs typeface="Times New Roman" panose="02020603050405020304" pitchFamily="18" charset="0"/>
              </a:rPr>
              <a:t>Sutex</a:t>
            </a:r>
            <a:r>
              <a:rPr lang="en-US" sz="2400" b="1" dirty="0">
                <a:cs typeface="Times New Roman" panose="02020603050405020304" pitchFamily="18" charset="0"/>
              </a:rPr>
              <a:t> Bank College Of Computer Application &amp;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cs typeface="Times New Roman" panose="02020603050405020304" pitchFamily="18" charset="0"/>
              </a:rPr>
              <a:t>(Accredited ‘B’ (CGPA 2.55) by NAAC Dec.-2009)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cs typeface="Times New Roman" panose="02020603050405020304" pitchFamily="18" charset="0"/>
              </a:rPr>
              <a:t>VEER NARMAD SOUTH GUJARAT UNIVERSITY, SURAT</a:t>
            </a:r>
          </a:p>
        </p:txBody>
      </p:sp>
      <p:sp>
        <p:nvSpPr>
          <p:cNvPr id="10" name="TextBox 9">
            <a:extLst>
              <a:ext uri="{FF2B5EF4-FFF2-40B4-BE49-F238E27FC236}">
                <a16:creationId xmlns:a16="http://schemas.microsoft.com/office/drawing/2014/main" id="{866FEE04-5B8D-DB1C-7005-FF45C4E47087}"/>
              </a:ext>
            </a:extLst>
          </p:cNvPr>
          <p:cNvSpPr txBox="1"/>
          <p:nvPr/>
        </p:nvSpPr>
        <p:spPr>
          <a:xfrm>
            <a:off x="5158432" y="4091603"/>
            <a:ext cx="1704313"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AIRSTRO</a:t>
            </a:r>
          </a:p>
        </p:txBody>
      </p:sp>
      <p:sp>
        <p:nvSpPr>
          <p:cNvPr id="11" name="TextBox 10">
            <a:extLst>
              <a:ext uri="{FF2B5EF4-FFF2-40B4-BE49-F238E27FC236}">
                <a16:creationId xmlns:a16="http://schemas.microsoft.com/office/drawing/2014/main" id="{E697E420-3A72-D4F9-BB48-9CD06F933C47}"/>
              </a:ext>
            </a:extLst>
          </p:cNvPr>
          <p:cNvSpPr txBox="1"/>
          <p:nvPr/>
        </p:nvSpPr>
        <p:spPr>
          <a:xfrm>
            <a:off x="4889128" y="4899517"/>
            <a:ext cx="2242923" cy="646331"/>
          </a:xfrm>
          <a:prstGeom prst="rect">
            <a:avLst/>
          </a:prstGeom>
          <a:noFill/>
        </p:spPr>
        <p:txBody>
          <a:bodyPr wrap="none" rtlCol="0">
            <a:spAutoFit/>
          </a:bodyPr>
          <a:lstStyle/>
          <a:p>
            <a:pPr algn="ctr"/>
            <a:r>
              <a:rPr lang="en-US" b="1" dirty="0">
                <a:cs typeface="Times New Roman" panose="02020603050405020304" pitchFamily="18" charset="0"/>
              </a:rPr>
              <a:t>GUIDED BY:</a:t>
            </a:r>
          </a:p>
          <a:p>
            <a:pPr algn="ctr"/>
            <a:r>
              <a:rPr lang="en-US" dirty="0">
                <a:cs typeface="Times New Roman" panose="02020603050405020304" pitchFamily="18" charset="0"/>
              </a:rPr>
              <a:t>Ms. Sanskruti Ramani</a:t>
            </a:r>
          </a:p>
        </p:txBody>
      </p:sp>
      <p:sp>
        <p:nvSpPr>
          <p:cNvPr id="2" name="TextBox 1">
            <a:extLst>
              <a:ext uri="{FF2B5EF4-FFF2-40B4-BE49-F238E27FC236}">
                <a16:creationId xmlns:a16="http://schemas.microsoft.com/office/drawing/2014/main" id="{63B0C388-C7FA-3FA1-BD04-20BC1E1FE776}"/>
              </a:ext>
            </a:extLst>
          </p:cNvPr>
          <p:cNvSpPr txBox="1"/>
          <p:nvPr/>
        </p:nvSpPr>
        <p:spPr>
          <a:xfrm>
            <a:off x="1141611" y="5961347"/>
            <a:ext cx="9737949" cy="369332"/>
          </a:xfrm>
          <a:prstGeom prst="rect">
            <a:avLst/>
          </a:prstGeom>
          <a:noFill/>
        </p:spPr>
        <p:txBody>
          <a:bodyPr wrap="square" numCol="3" rtlCol="0">
            <a:spAutoFit/>
          </a:bodyPr>
          <a:lstStyle/>
          <a:p>
            <a:pPr algn="ctr"/>
            <a:r>
              <a:rPr lang="en-US" dirty="0">
                <a:cs typeface="Times New Roman" panose="02020603050405020304" pitchFamily="18" charset="0"/>
              </a:rPr>
              <a:t>647 – Nishil Chavda</a:t>
            </a:r>
          </a:p>
          <a:p>
            <a:pPr algn="ctr"/>
            <a:r>
              <a:rPr lang="en-US" dirty="0">
                <a:cs typeface="Times New Roman" panose="02020603050405020304" pitchFamily="18" charset="0"/>
              </a:rPr>
              <a:t>658 – Deep </a:t>
            </a:r>
            <a:r>
              <a:rPr lang="en-US" dirty="0" err="1">
                <a:cs typeface="Times New Roman" panose="02020603050405020304" pitchFamily="18" charset="0"/>
              </a:rPr>
              <a:t>Sorathiya</a:t>
            </a:r>
            <a:endParaRPr lang="en-US" dirty="0">
              <a:cs typeface="Times New Roman" panose="02020603050405020304" pitchFamily="18" charset="0"/>
            </a:endParaRPr>
          </a:p>
          <a:p>
            <a:pPr algn="ctr"/>
            <a:r>
              <a:rPr lang="en-US" dirty="0">
                <a:cs typeface="Times New Roman" panose="02020603050405020304" pitchFamily="18" charset="0"/>
              </a:rPr>
              <a:t>678 – Rahul Gadhiya</a:t>
            </a:r>
          </a:p>
        </p:txBody>
      </p:sp>
      <p:sp>
        <p:nvSpPr>
          <p:cNvPr id="3" name="TextBox 2">
            <a:extLst>
              <a:ext uri="{FF2B5EF4-FFF2-40B4-BE49-F238E27FC236}">
                <a16:creationId xmlns:a16="http://schemas.microsoft.com/office/drawing/2014/main" id="{3EAAD124-5C2C-62AA-869D-9737C3721C37}"/>
              </a:ext>
            </a:extLst>
          </p:cNvPr>
          <p:cNvSpPr txBox="1"/>
          <p:nvPr/>
        </p:nvSpPr>
        <p:spPr>
          <a:xfrm>
            <a:off x="4803725" y="5674300"/>
            <a:ext cx="2413722" cy="646331"/>
          </a:xfrm>
          <a:prstGeom prst="rect">
            <a:avLst/>
          </a:prstGeom>
          <a:noFill/>
        </p:spPr>
        <p:txBody>
          <a:bodyPr wrap="square" rtlCol="0">
            <a:spAutoFit/>
          </a:bodyPr>
          <a:lstStyle/>
          <a:p>
            <a:pPr algn="ctr"/>
            <a:r>
              <a:rPr lang="en-US" b="1" dirty="0">
                <a:cs typeface="Times New Roman" panose="02020603050405020304" pitchFamily="18" charset="0"/>
              </a:rPr>
              <a:t>SUBMITTED BY:</a:t>
            </a:r>
          </a:p>
          <a:p>
            <a:pPr algn="ctr"/>
            <a:endParaRPr lang="en-US" b="1" dirty="0">
              <a:cs typeface="Times New Roman" panose="02020603050405020304" pitchFamily="18" charset="0"/>
            </a:endParaRPr>
          </a:p>
        </p:txBody>
      </p:sp>
    </p:spTree>
    <p:extLst>
      <p:ext uri="{BB962C8B-B14F-4D97-AF65-F5344CB8AC3E}">
        <p14:creationId xmlns:p14="http://schemas.microsoft.com/office/powerpoint/2010/main" val="2542156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BCC3-5A71-7322-90D0-F8F43219D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DC1BC-5AA7-7470-165D-FF95FC7EBA35}"/>
              </a:ext>
            </a:extLst>
          </p:cNvPr>
          <p:cNvSpPr>
            <a:spLocks noGrp="1"/>
          </p:cNvSpPr>
          <p:nvPr>
            <p:ph type="title"/>
          </p:nvPr>
        </p:nvSpPr>
        <p:spPr>
          <a:xfrm>
            <a:off x="838200" y="1"/>
            <a:ext cx="10515600" cy="938986"/>
          </a:xfrm>
        </p:spPr>
        <p:txBody>
          <a:bodyPr>
            <a:normAutofit/>
          </a:bodyPr>
          <a:lstStyle/>
          <a:p>
            <a:pPr algn="ctr"/>
            <a:r>
              <a:rPr lang="pt-BR" sz="3000" b="1" dirty="0">
                <a:latin typeface="+mn-lt"/>
              </a:rPr>
              <a:t>0 Level Diagram (Context Diagram)</a:t>
            </a:r>
            <a:endParaRPr lang="en-IN" sz="3000" b="1" dirty="0">
              <a:latin typeface="+mn-lt"/>
            </a:endParaRPr>
          </a:p>
        </p:txBody>
      </p:sp>
      <p:pic>
        <p:nvPicPr>
          <p:cNvPr id="6" name="Content Placeholder 5">
            <a:extLst>
              <a:ext uri="{FF2B5EF4-FFF2-40B4-BE49-F238E27FC236}">
                <a16:creationId xmlns:a16="http://schemas.microsoft.com/office/drawing/2014/main" id="{985A429E-610F-3D59-08E1-29DEABB3D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175" y="938987"/>
            <a:ext cx="5889649" cy="5684982"/>
          </a:xfrm>
        </p:spPr>
      </p:pic>
    </p:spTree>
    <p:extLst>
      <p:ext uri="{BB962C8B-B14F-4D97-AF65-F5344CB8AC3E}">
        <p14:creationId xmlns:p14="http://schemas.microsoft.com/office/powerpoint/2010/main" val="55096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5DD5-3435-19E0-9A46-2BF245161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2EA27-F270-C2F6-E702-CA55B7842327}"/>
              </a:ext>
            </a:extLst>
          </p:cNvPr>
          <p:cNvSpPr>
            <a:spLocks noGrp="1"/>
          </p:cNvSpPr>
          <p:nvPr>
            <p:ph type="title"/>
          </p:nvPr>
        </p:nvSpPr>
        <p:spPr>
          <a:xfrm>
            <a:off x="838200" y="1"/>
            <a:ext cx="10515600" cy="938986"/>
          </a:xfrm>
        </p:spPr>
        <p:txBody>
          <a:bodyPr>
            <a:normAutofit/>
          </a:bodyPr>
          <a:lstStyle/>
          <a:p>
            <a:pPr algn="ctr"/>
            <a:r>
              <a:rPr lang="en-US" sz="3000" b="1" dirty="0">
                <a:latin typeface="+mn-lt"/>
              </a:rPr>
              <a:t>1 Level Admin/User Diagram</a:t>
            </a:r>
            <a:endParaRPr lang="en-IN" sz="3000" b="1" dirty="0">
              <a:latin typeface="+mn-lt"/>
            </a:endParaRPr>
          </a:p>
        </p:txBody>
      </p:sp>
      <p:pic>
        <p:nvPicPr>
          <p:cNvPr id="6" name="Content Placeholder 5">
            <a:extLst>
              <a:ext uri="{FF2B5EF4-FFF2-40B4-BE49-F238E27FC236}">
                <a16:creationId xmlns:a16="http://schemas.microsoft.com/office/drawing/2014/main" id="{B55E2B2D-517A-F7C8-99D9-03B067B86D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037" r="7849"/>
          <a:stretch>
            <a:fillRect/>
          </a:stretch>
        </p:blipFill>
        <p:spPr>
          <a:xfrm>
            <a:off x="599767" y="1323073"/>
            <a:ext cx="4636692" cy="4562538"/>
          </a:xfrm>
        </p:spPr>
      </p:pic>
      <p:pic>
        <p:nvPicPr>
          <p:cNvPr id="10" name="Picture 9">
            <a:extLst>
              <a:ext uri="{FF2B5EF4-FFF2-40B4-BE49-F238E27FC236}">
                <a16:creationId xmlns:a16="http://schemas.microsoft.com/office/drawing/2014/main" id="{6E05CC71-1A06-D595-6DDB-EC011AD00022}"/>
              </a:ext>
            </a:extLst>
          </p:cNvPr>
          <p:cNvPicPr>
            <a:picLocks noChangeAspect="1"/>
          </p:cNvPicPr>
          <p:nvPr/>
        </p:nvPicPr>
        <p:blipFill>
          <a:blip r:embed="rId3">
            <a:extLst>
              <a:ext uri="{28A0092B-C50C-407E-A947-70E740481C1C}">
                <a14:useLocalDpi xmlns:a14="http://schemas.microsoft.com/office/drawing/2010/main" val="0"/>
              </a:ext>
            </a:extLst>
          </a:blip>
          <a:srcRect l="2716" r="3052"/>
          <a:stretch>
            <a:fillRect/>
          </a:stretch>
        </p:blipFill>
        <p:spPr>
          <a:xfrm>
            <a:off x="5655122" y="1132349"/>
            <a:ext cx="5937111" cy="4943986"/>
          </a:xfrm>
          <a:prstGeom prst="rect">
            <a:avLst/>
          </a:prstGeom>
        </p:spPr>
      </p:pic>
    </p:spTree>
    <p:extLst>
      <p:ext uri="{BB962C8B-B14F-4D97-AF65-F5344CB8AC3E}">
        <p14:creationId xmlns:p14="http://schemas.microsoft.com/office/powerpoint/2010/main" val="1413339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FBA21-32DC-2808-C57B-4B840B4D0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CAA76-3BF7-D1D2-29B3-14E0A272A95E}"/>
              </a:ext>
            </a:extLst>
          </p:cNvPr>
          <p:cNvSpPr>
            <a:spLocks noGrp="1"/>
          </p:cNvSpPr>
          <p:nvPr>
            <p:ph type="title"/>
          </p:nvPr>
        </p:nvSpPr>
        <p:spPr>
          <a:xfrm>
            <a:off x="838200" y="1"/>
            <a:ext cx="10515600" cy="938986"/>
          </a:xfrm>
        </p:spPr>
        <p:txBody>
          <a:bodyPr>
            <a:normAutofit/>
          </a:bodyPr>
          <a:lstStyle/>
          <a:p>
            <a:pPr algn="ctr"/>
            <a:r>
              <a:rPr lang="en-US" sz="3000" b="1" dirty="0">
                <a:latin typeface="+mn-lt"/>
              </a:rPr>
              <a:t>ER Diagram</a:t>
            </a:r>
            <a:endParaRPr lang="en-IN" sz="3000" b="1" dirty="0">
              <a:latin typeface="+mn-lt"/>
            </a:endParaRPr>
          </a:p>
        </p:txBody>
      </p:sp>
      <p:pic>
        <p:nvPicPr>
          <p:cNvPr id="12" name="Content Placeholder 11">
            <a:extLst>
              <a:ext uri="{FF2B5EF4-FFF2-40B4-BE49-F238E27FC236}">
                <a16:creationId xmlns:a16="http://schemas.microsoft.com/office/drawing/2014/main" id="{A3E66481-D598-90DD-3236-9EBA21097C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441" y="732510"/>
            <a:ext cx="9167118" cy="5740712"/>
          </a:xfrm>
        </p:spPr>
      </p:pic>
    </p:spTree>
    <p:extLst>
      <p:ext uri="{BB962C8B-B14F-4D97-AF65-F5344CB8AC3E}">
        <p14:creationId xmlns:p14="http://schemas.microsoft.com/office/powerpoint/2010/main" val="260426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2BF3E-24EC-2FF8-02D5-1A4F9D9057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2DF48-EEF1-A42A-00D0-E780CFAAB1BC}"/>
              </a:ext>
            </a:extLst>
          </p:cNvPr>
          <p:cNvSpPr>
            <a:spLocks noGrp="1"/>
          </p:cNvSpPr>
          <p:nvPr>
            <p:ph type="title"/>
          </p:nvPr>
        </p:nvSpPr>
        <p:spPr>
          <a:xfrm>
            <a:off x="330244" y="538665"/>
            <a:ext cx="3036662" cy="854148"/>
          </a:xfrm>
        </p:spPr>
        <p:txBody>
          <a:bodyPr>
            <a:normAutofit fontScale="90000"/>
          </a:bodyPr>
          <a:lstStyle/>
          <a:p>
            <a:r>
              <a:rPr lang="en-US" sz="3000" b="1" dirty="0">
                <a:latin typeface="+mn-lt"/>
              </a:rPr>
              <a:t>User / Admin Table</a:t>
            </a:r>
            <a:endParaRPr lang="en-IN" sz="3000" b="1" dirty="0">
              <a:latin typeface="+mn-lt"/>
            </a:endParaRPr>
          </a:p>
        </p:txBody>
      </p:sp>
      <p:pic>
        <p:nvPicPr>
          <p:cNvPr id="6" name="Content Placeholder 5">
            <a:extLst>
              <a:ext uri="{FF2B5EF4-FFF2-40B4-BE49-F238E27FC236}">
                <a16:creationId xmlns:a16="http://schemas.microsoft.com/office/drawing/2014/main" id="{3EE8111F-2580-01C2-1D8B-5C5BEBFE49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584" y="1640136"/>
            <a:ext cx="6054645" cy="1252060"/>
          </a:xfrm>
        </p:spPr>
      </p:pic>
      <p:pic>
        <p:nvPicPr>
          <p:cNvPr id="8" name="Picture 7">
            <a:extLst>
              <a:ext uri="{FF2B5EF4-FFF2-40B4-BE49-F238E27FC236}">
                <a16:creationId xmlns:a16="http://schemas.microsoft.com/office/drawing/2014/main" id="{A5713591-C414-7930-004C-34E0AFF89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86" y="3705107"/>
            <a:ext cx="11512828" cy="2886247"/>
          </a:xfrm>
          <a:prstGeom prst="rect">
            <a:avLst/>
          </a:prstGeom>
        </p:spPr>
      </p:pic>
      <p:pic>
        <p:nvPicPr>
          <p:cNvPr id="10" name="Picture 9">
            <a:extLst>
              <a:ext uri="{FF2B5EF4-FFF2-40B4-BE49-F238E27FC236}">
                <a16:creationId xmlns:a16="http://schemas.microsoft.com/office/drawing/2014/main" id="{28AC1D60-5E62-9E9E-8377-289F56E376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792" y="854149"/>
            <a:ext cx="5303622" cy="2038047"/>
          </a:xfrm>
          <a:prstGeom prst="rect">
            <a:avLst/>
          </a:prstGeom>
        </p:spPr>
      </p:pic>
      <p:sp>
        <p:nvSpPr>
          <p:cNvPr id="11" name="Title 1">
            <a:extLst>
              <a:ext uri="{FF2B5EF4-FFF2-40B4-BE49-F238E27FC236}">
                <a16:creationId xmlns:a16="http://schemas.microsoft.com/office/drawing/2014/main" id="{38BEC8BE-F881-1FD5-E754-6D8A6F9857E0}"/>
              </a:ext>
            </a:extLst>
          </p:cNvPr>
          <p:cNvSpPr txBox="1">
            <a:spLocks/>
          </p:cNvSpPr>
          <p:nvPr/>
        </p:nvSpPr>
        <p:spPr>
          <a:xfrm>
            <a:off x="3807474" y="538665"/>
            <a:ext cx="2300749" cy="8541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mn-lt"/>
              </a:rPr>
              <a:t>Flight Table</a:t>
            </a:r>
            <a:endParaRPr lang="en-IN" sz="3000" b="1" dirty="0">
              <a:latin typeface="+mn-lt"/>
            </a:endParaRPr>
          </a:p>
        </p:txBody>
      </p:sp>
      <p:sp>
        <p:nvSpPr>
          <p:cNvPr id="13" name="Title 1">
            <a:extLst>
              <a:ext uri="{FF2B5EF4-FFF2-40B4-BE49-F238E27FC236}">
                <a16:creationId xmlns:a16="http://schemas.microsoft.com/office/drawing/2014/main" id="{D920E090-721E-B2E2-EE67-C5BD8E95C322}"/>
              </a:ext>
            </a:extLst>
          </p:cNvPr>
          <p:cNvSpPr txBox="1">
            <a:spLocks/>
          </p:cNvSpPr>
          <p:nvPr/>
        </p:nvSpPr>
        <p:spPr>
          <a:xfrm>
            <a:off x="4860970" y="2892196"/>
            <a:ext cx="2470059" cy="85414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Bookings Table</a:t>
            </a:r>
            <a:endParaRPr lang="en-IN" sz="3000" b="1" dirty="0">
              <a:latin typeface="+mn-lt"/>
            </a:endParaRPr>
          </a:p>
        </p:txBody>
      </p:sp>
      <p:cxnSp>
        <p:nvCxnSpPr>
          <p:cNvPr id="15" name="Straight Arrow Connector 14">
            <a:extLst>
              <a:ext uri="{FF2B5EF4-FFF2-40B4-BE49-F238E27FC236}">
                <a16:creationId xmlns:a16="http://schemas.microsoft.com/office/drawing/2014/main" id="{14C6BA24-B8C0-7F51-6942-FA8EC28AD619}"/>
              </a:ext>
            </a:extLst>
          </p:cNvPr>
          <p:cNvCxnSpPr/>
          <p:nvPr/>
        </p:nvCxnSpPr>
        <p:spPr>
          <a:xfrm>
            <a:off x="5788500" y="965739"/>
            <a:ext cx="5762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7027567-06A9-B6F0-2B2C-87FFA9D87EC7}"/>
              </a:ext>
            </a:extLst>
          </p:cNvPr>
          <p:cNvCxnSpPr/>
          <p:nvPr/>
        </p:nvCxnSpPr>
        <p:spPr>
          <a:xfrm>
            <a:off x="530942" y="1189704"/>
            <a:ext cx="0" cy="3539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496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47A3-0D40-B624-EE5D-9DC233808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95FBB-BD6A-A9FF-8832-4C07F765D9C8}"/>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Login</a:t>
            </a:r>
            <a:endParaRPr lang="en-IN" sz="3000" b="1" dirty="0">
              <a:latin typeface="+mn-lt"/>
            </a:endParaRPr>
          </a:p>
        </p:txBody>
      </p:sp>
      <p:pic>
        <p:nvPicPr>
          <p:cNvPr id="6" name="Content Placeholder 5">
            <a:extLst>
              <a:ext uri="{FF2B5EF4-FFF2-40B4-BE49-F238E27FC236}">
                <a16:creationId xmlns:a16="http://schemas.microsoft.com/office/drawing/2014/main" id="{2148ECAA-AFE8-D10A-59BD-54C2887A11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9751" y="717855"/>
            <a:ext cx="9232498" cy="6159808"/>
          </a:xfrm>
        </p:spPr>
      </p:pic>
    </p:spTree>
    <p:extLst>
      <p:ext uri="{BB962C8B-B14F-4D97-AF65-F5344CB8AC3E}">
        <p14:creationId xmlns:p14="http://schemas.microsoft.com/office/powerpoint/2010/main" val="42627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59365-DD06-448A-9DC7-A89A584DF5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0E196-B49E-8B90-12D1-DD08005E1E04}"/>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Dashboard</a:t>
            </a:r>
            <a:endParaRPr lang="en-IN" sz="3000" b="1" dirty="0">
              <a:latin typeface="+mn-lt"/>
            </a:endParaRPr>
          </a:p>
        </p:txBody>
      </p:sp>
      <p:pic>
        <p:nvPicPr>
          <p:cNvPr id="7" name="Content Placeholder 6">
            <a:extLst>
              <a:ext uri="{FF2B5EF4-FFF2-40B4-BE49-F238E27FC236}">
                <a16:creationId xmlns:a16="http://schemas.microsoft.com/office/drawing/2014/main" id="{1ADC1F76-D2C5-5E69-7DB3-6005152C2B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22677"/>
          <a:stretch>
            <a:fillRect/>
          </a:stretch>
        </p:blipFill>
        <p:spPr>
          <a:xfrm>
            <a:off x="2757716" y="668417"/>
            <a:ext cx="6676567" cy="6189583"/>
          </a:xfrm>
        </p:spPr>
      </p:pic>
    </p:spTree>
    <p:extLst>
      <p:ext uri="{BB962C8B-B14F-4D97-AF65-F5344CB8AC3E}">
        <p14:creationId xmlns:p14="http://schemas.microsoft.com/office/powerpoint/2010/main" val="75636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E380-F6BB-48B1-6540-1FD9C96BF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0E720-645F-90AD-51CE-D6A1384B2A93}"/>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Dashboard</a:t>
            </a:r>
            <a:endParaRPr lang="en-IN" sz="3000" b="1" dirty="0">
              <a:latin typeface="+mn-lt"/>
            </a:endParaRPr>
          </a:p>
        </p:txBody>
      </p:sp>
      <p:pic>
        <p:nvPicPr>
          <p:cNvPr id="6" name="Content Placeholder 5">
            <a:extLst>
              <a:ext uri="{FF2B5EF4-FFF2-40B4-BE49-F238E27FC236}">
                <a16:creationId xmlns:a16="http://schemas.microsoft.com/office/drawing/2014/main" id="{FB24A470-90DE-229A-38C5-F078D9DAA4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144" y="694480"/>
            <a:ext cx="7877712" cy="6183184"/>
          </a:xfrm>
        </p:spPr>
      </p:pic>
    </p:spTree>
    <p:extLst>
      <p:ext uri="{BB962C8B-B14F-4D97-AF65-F5344CB8AC3E}">
        <p14:creationId xmlns:p14="http://schemas.microsoft.com/office/powerpoint/2010/main" val="51255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42849-271D-62BC-5347-E68FA5D07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F2805-E99D-4705-2DB0-B959A8F6A4BB}"/>
              </a:ext>
            </a:extLst>
          </p:cNvPr>
          <p:cNvSpPr>
            <a:spLocks noGrp="1"/>
          </p:cNvSpPr>
          <p:nvPr>
            <p:ph type="title"/>
          </p:nvPr>
        </p:nvSpPr>
        <p:spPr>
          <a:xfrm>
            <a:off x="838200" y="1"/>
            <a:ext cx="10515600" cy="938986"/>
          </a:xfrm>
        </p:spPr>
        <p:txBody>
          <a:bodyPr>
            <a:normAutofit/>
          </a:bodyPr>
          <a:lstStyle/>
          <a:p>
            <a:pPr algn="ctr"/>
            <a:r>
              <a:rPr lang="en-US" sz="3000" b="1" dirty="0">
                <a:latin typeface="+mn-lt"/>
              </a:rPr>
              <a:t>User Sign Up</a:t>
            </a:r>
            <a:endParaRPr lang="en-IN" sz="3000" b="1" dirty="0">
              <a:latin typeface="+mn-lt"/>
            </a:endParaRPr>
          </a:p>
        </p:txBody>
      </p:sp>
      <p:pic>
        <p:nvPicPr>
          <p:cNvPr id="7" name="Content Placeholder 6">
            <a:extLst>
              <a:ext uri="{FF2B5EF4-FFF2-40B4-BE49-F238E27FC236}">
                <a16:creationId xmlns:a16="http://schemas.microsoft.com/office/drawing/2014/main" id="{241D9880-D39B-45D4-4451-00B21B9935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1725" y="648929"/>
            <a:ext cx="8628550" cy="6228735"/>
          </a:xfrm>
        </p:spPr>
      </p:pic>
    </p:spTree>
    <p:extLst>
      <p:ext uri="{BB962C8B-B14F-4D97-AF65-F5344CB8AC3E}">
        <p14:creationId xmlns:p14="http://schemas.microsoft.com/office/powerpoint/2010/main" val="133445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821B3-25A0-2A22-6083-301A6C3AFB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CEB925-E3A8-E23F-41D3-5947C5A09A59}"/>
              </a:ext>
            </a:extLst>
          </p:cNvPr>
          <p:cNvSpPr>
            <a:spLocks noGrp="1"/>
          </p:cNvSpPr>
          <p:nvPr>
            <p:ph type="title"/>
          </p:nvPr>
        </p:nvSpPr>
        <p:spPr>
          <a:xfrm>
            <a:off x="838200" y="1"/>
            <a:ext cx="10515600" cy="938986"/>
          </a:xfrm>
        </p:spPr>
        <p:txBody>
          <a:bodyPr>
            <a:normAutofit/>
          </a:bodyPr>
          <a:lstStyle/>
          <a:p>
            <a:pPr algn="ctr"/>
            <a:r>
              <a:rPr lang="en-US" sz="3000" b="1" dirty="0">
                <a:latin typeface="+mn-lt"/>
              </a:rPr>
              <a:t>User Login</a:t>
            </a:r>
            <a:endParaRPr lang="en-IN" sz="3000" b="1" dirty="0">
              <a:latin typeface="+mn-lt"/>
            </a:endParaRPr>
          </a:p>
        </p:txBody>
      </p:sp>
      <p:pic>
        <p:nvPicPr>
          <p:cNvPr id="6" name="Content Placeholder 5">
            <a:extLst>
              <a:ext uri="{FF2B5EF4-FFF2-40B4-BE49-F238E27FC236}">
                <a16:creationId xmlns:a16="http://schemas.microsoft.com/office/drawing/2014/main" id="{A3884949-F5B0-1311-9167-5074C20B3E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9751" y="717855"/>
            <a:ext cx="9232498" cy="6159808"/>
          </a:xfrm>
        </p:spPr>
      </p:pic>
    </p:spTree>
    <p:extLst>
      <p:ext uri="{BB962C8B-B14F-4D97-AF65-F5344CB8AC3E}">
        <p14:creationId xmlns:p14="http://schemas.microsoft.com/office/powerpoint/2010/main" val="190335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993DC-5E0E-653D-EF41-BD5129DFA4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A50DE-9B12-8475-0AA5-74A00F6393EB}"/>
              </a:ext>
            </a:extLst>
          </p:cNvPr>
          <p:cNvSpPr>
            <a:spLocks noGrp="1"/>
          </p:cNvSpPr>
          <p:nvPr>
            <p:ph type="title"/>
          </p:nvPr>
        </p:nvSpPr>
        <p:spPr>
          <a:xfrm>
            <a:off x="838200" y="1"/>
            <a:ext cx="4412226" cy="747251"/>
          </a:xfrm>
        </p:spPr>
        <p:txBody>
          <a:bodyPr>
            <a:normAutofit/>
          </a:bodyPr>
          <a:lstStyle/>
          <a:p>
            <a:pPr algn="ctr"/>
            <a:r>
              <a:rPr lang="en-US" sz="3000" b="1" dirty="0">
                <a:latin typeface="+mn-lt"/>
              </a:rPr>
              <a:t>Home Page</a:t>
            </a:r>
            <a:endParaRPr lang="en-IN" sz="3000" b="1" dirty="0">
              <a:latin typeface="+mn-lt"/>
            </a:endParaRPr>
          </a:p>
        </p:txBody>
      </p:sp>
      <p:pic>
        <p:nvPicPr>
          <p:cNvPr id="6" name="Content Placeholder 5">
            <a:extLst>
              <a:ext uri="{FF2B5EF4-FFF2-40B4-BE49-F238E27FC236}">
                <a16:creationId xmlns:a16="http://schemas.microsoft.com/office/drawing/2014/main" id="{C544AEA5-5060-59B4-AE76-D1E72968D1F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13370"/>
          <a:stretch>
            <a:fillRect/>
          </a:stretch>
        </p:blipFill>
        <p:spPr>
          <a:xfrm>
            <a:off x="966020" y="643846"/>
            <a:ext cx="4178565" cy="6214153"/>
          </a:xfrm>
        </p:spPr>
      </p:pic>
      <p:pic>
        <p:nvPicPr>
          <p:cNvPr id="9" name="Picture 8">
            <a:extLst>
              <a:ext uri="{FF2B5EF4-FFF2-40B4-BE49-F238E27FC236}">
                <a16:creationId xmlns:a16="http://schemas.microsoft.com/office/drawing/2014/main" id="{29C59AFD-AD24-4727-4F9C-9D5B89410A65}"/>
              </a:ext>
            </a:extLst>
          </p:cNvPr>
          <p:cNvPicPr>
            <a:picLocks noChangeAspect="1"/>
          </p:cNvPicPr>
          <p:nvPr/>
        </p:nvPicPr>
        <p:blipFill>
          <a:blip r:embed="rId3">
            <a:extLst>
              <a:ext uri="{28A0092B-C50C-407E-A947-70E740481C1C}">
                <a14:useLocalDpi xmlns:a14="http://schemas.microsoft.com/office/drawing/2010/main" val="0"/>
              </a:ext>
            </a:extLst>
          </a:blip>
          <a:srcRect b="16235"/>
          <a:stretch>
            <a:fillRect/>
          </a:stretch>
        </p:blipFill>
        <p:spPr>
          <a:xfrm>
            <a:off x="6345565" y="644526"/>
            <a:ext cx="4880415" cy="5744581"/>
          </a:xfrm>
          <a:prstGeom prst="rect">
            <a:avLst/>
          </a:prstGeom>
        </p:spPr>
      </p:pic>
      <p:sp>
        <p:nvSpPr>
          <p:cNvPr id="10" name="Title 1">
            <a:extLst>
              <a:ext uri="{FF2B5EF4-FFF2-40B4-BE49-F238E27FC236}">
                <a16:creationId xmlns:a16="http://schemas.microsoft.com/office/drawing/2014/main" id="{6C104EE7-589B-D812-04E5-4D2889FFCA8C}"/>
              </a:ext>
            </a:extLst>
          </p:cNvPr>
          <p:cNvSpPr txBox="1">
            <a:spLocks/>
          </p:cNvSpPr>
          <p:nvPr/>
        </p:nvSpPr>
        <p:spPr>
          <a:xfrm>
            <a:off x="6579659" y="-600"/>
            <a:ext cx="4412226" cy="74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Deals and Offer Page</a:t>
            </a:r>
            <a:endParaRPr lang="en-IN" sz="3000" b="1" dirty="0">
              <a:latin typeface="+mn-lt"/>
            </a:endParaRPr>
          </a:p>
        </p:txBody>
      </p:sp>
    </p:spTree>
    <p:extLst>
      <p:ext uri="{BB962C8B-B14F-4D97-AF65-F5344CB8AC3E}">
        <p14:creationId xmlns:p14="http://schemas.microsoft.com/office/powerpoint/2010/main" val="192509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0D79-9D24-801A-835B-851CA92B07C7}"/>
              </a:ext>
            </a:extLst>
          </p:cNvPr>
          <p:cNvSpPr>
            <a:spLocks noGrp="1"/>
          </p:cNvSpPr>
          <p:nvPr>
            <p:ph type="title"/>
          </p:nvPr>
        </p:nvSpPr>
        <p:spPr>
          <a:xfrm>
            <a:off x="778328"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OVERVIEW</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7EBDB3-9204-DB07-F36A-30D39842352C}"/>
              </a:ext>
            </a:extLst>
          </p:cNvPr>
          <p:cNvSpPr>
            <a:spLocks noGrp="1"/>
          </p:cNvSpPr>
          <p:nvPr>
            <p:ph idx="1"/>
          </p:nvPr>
        </p:nvSpPr>
        <p:spPr>
          <a:xfrm>
            <a:off x="838200" y="2051595"/>
            <a:ext cx="10395857" cy="3900321"/>
          </a:xfrm>
        </p:spPr>
        <p:txBody>
          <a:bodyPr>
            <a:normAutofit lnSpcReduction="10000"/>
          </a:bodyPr>
          <a:lstStyle/>
          <a:p>
            <a:r>
              <a:rPr lang="en-US" b="1" dirty="0"/>
              <a:t>Project Profile</a:t>
            </a:r>
          </a:p>
          <a:p>
            <a:r>
              <a:rPr lang="en-US" b="1" dirty="0"/>
              <a:t>Project Overview</a:t>
            </a:r>
          </a:p>
          <a:p>
            <a:r>
              <a:rPr lang="en-US" b="1" dirty="0"/>
              <a:t>Admin/ User Features</a:t>
            </a:r>
          </a:p>
          <a:p>
            <a:r>
              <a:rPr lang="en-US" b="1" dirty="0"/>
              <a:t>Directory Structure </a:t>
            </a:r>
          </a:p>
          <a:p>
            <a:r>
              <a:rPr lang="en-US" b="1" dirty="0"/>
              <a:t>Diagrams</a:t>
            </a:r>
          </a:p>
          <a:p>
            <a:r>
              <a:rPr lang="en-US" b="1" dirty="0"/>
              <a:t>Data Dictionary</a:t>
            </a:r>
          </a:p>
          <a:p>
            <a:r>
              <a:rPr lang="en-US" b="1" dirty="0" err="1"/>
              <a:t>ScreenShots</a:t>
            </a:r>
            <a:endParaRPr lang="en-US" b="1" dirty="0"/>
          </a:p>
          <a:p>
            <a:r>
              <a:rPr lang="en-US" b="1" dirty="0"/>
              <a:t>Conclusion</a:t>
            </a:r>
          </a:p>
        </p:txBody>
      </p:sp>
      <p:pic>
        <p:nvPicPr>
          <p:cNvPr id="7" name="Picture 6">
            <a:extLst>
              <a:ext uri="{FF2B5EF4-FFF2-40B4-BE49-F238E27FC236}">
                <a16:creationId xmlns:a16="http://schemas.microsoft.com/office/drawing/2014/main" id="{61714491-71C5-E18B-BF89-638383CE929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flipH="1">
            <a:off x="4025343" y="1413562"/>
            <a:ext cx="8166657" cy="5444438"/>
          </a:xfrm>
          <a:prstGeom prst="rect">
            <a:avLst/>
          </a:prstGeom>
          <a:effectLst>
            <a:softEdge rad="1041400"/>
          </a:effectLst>
        </p:spPr>
      </p:pic>
    </p:spTree>
    <p:extLst>
      <p:ext uri="{BB962C8B-B14F-4D97-AF65-F5344CB8AC3E}">
        <p14:creationId xmlns:p14="http://schemas.microsoft.com/office/powerpoint/2010/main" val="424281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78BF1-FA8E-2940-D443-53ACD5543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6CDAA-35CC-9B68-CF1B-78196F284F19}"/>
              </a:ext>
            </a:extLst>
          </p:cNvPr>
          <p:cNvSpPr>
            <a:spLocks noGrp="1"/>
          </p:cNvSpPr>
          <p:nvPr>
            <p:ph type="title"/>
          </p:nvPr>
        </p:nvSpPr>
        <p:spPr>
          <a:xfrm>
            <a:off x="1247824" y="300"/>
            <a:ext cx="4412226" cy="747251"/>
          </a:xfrm>
        </p:spPr>
        <p:txBody>
          <a:bodyPr>
            <a:normAutofit/>
          </a:bodyPr>
          <a:lstStyle/>
          <a:p>
            <a:pPr algn="ctr"/>
            <a:r>
              <a:rPr lang="en-US" sz="3000" b="1" dirty="0">
                <a:latin typeface="+mn-lt"/>
              </a:rPr>
              <a:t>My Trips Page</a:t>
            </a:r>
            <a:endParaRPr lang="en-IN" sz="3000" b="1" dirty="0">
              <a:latin typeface="+mn-lt"/>
            </a:endParaRPr>
          </a:p>
        </p:txBody>
      </p:sp>
      <p:pic>
        <p:nvPicPr>
          <p:cNvPr id="7" name="Content Placeholder 6">
            <a:extLst>
              <a:ext uri="{FF2B5EF4-FFF2-40B4-BE49-F238E27FC236}">
                <a16:creationId xmlns:a16="http://schemas.microsoft.com/office/drawing/2014/main" id="{2FAC860C-E175-2466-7EEC-02A6CD463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3948" y="747252"/>
            <a:ext cx="5479978" cy="6110748"/>
          </a:xfrm>
        </p:spPr>
      </p:pic>
      <p:sp>
        <p:nvSpPr>
          <p:cNvPr id="10" name="Title 1">
            <a:extLst>
              <a:ext uri="{FF2B5EF4-FFF2-40B4-BE49-F238E27FC236}">
                <a16:creationId xmlns:a16="http://schemas.microsoft.com/office/drawing/2014/main" id="{2BB4944D-F576-8352-13A5-9C126EC64F86}"/>
              </a:ext>
            </a:extLst>
          </p:cNvPr>
          <p:cNvSpPr txBox="1">
            <a:spLocks/>
          </p:cNvSpPr>
          <p:nvPr/>
        </p:nvSpPr>
        <p:spPr>
          <a:xfrm>
            <a:off x="6817324" y="0"/>
            <a:ext cx="4412226" cy="74785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000" b="1" dirty="0">
                <a:latin typeface="+mn-lt"/>
              </a:rPr>
              <a:t>About Us Page</a:t>
            </a:r>
            <a:endParaRPr lang="en-IN" sz="3000" b="1" dirty="0">
              <a:latin typeface="+mn-lt"/>
            </a:endParaRPr>
          </a:p>
        </p:txBody>
      </p:sp>
      <p:pic>
        <p:nvPicPr>
          <p:cNvPr id="11" name="Picture 10">
            <a:extLst>
              <a:ext uri="{FF2B5EF4-FFF2-40B4-BE49-F238E27FC236}">
                <a16:creationId xmlns:a16="http://schemas.microsoft.com/office/drawing/2014/main" id="{5F4B9958-DBD3-9B41-75B1-8140D25F1D5B}"/>
              </a:ext>
            </a:extLst>
          </p:cNvPr>
          <p:cNvPicPr>
            <a:picLocks noChangeAspect="1"/>
          </p:cNvPicPr>
          <p:nvPr/>
        </p:nvPicPr>
        <p:blipFill>
          <a:blip r:embed="rId3">
            <a:extLst>
              <a:ext uri="{28A0092B-C50C-407E-A947-70E740481C1C}">
                <a14:useLocalDpi xmlns:a14="http://schemas.microsoft.com/office/drawing/2010/main" val="0"/>
              </a:ext>
            </a:extLst>
          </a:blip>
          <a:srcRect b="14695"/>
          <a:stretch>
            <a:fillRect/>
          </a:stretch>
        </p:blipFill>
        <p:spPr>
          <a:xfrm>
            <a:off x="6817324" y="747252"/>
            <a:ext cx="4660728" cy="6110748"/>
          </a:xfrm>
          <a:prstGeom prst="rect">
            <a:avLst/>
          </a:prstGeom>
        </p:spPr>
      </p:pic>
    </p:spTree>
    <p:extLst>
      <p:ext uri="{BB962C8B-B14F-4D97-AF65-F5344CB8AC3E}">
        <p14:creationId xmlns:p14="http://schemas.microsoft.com/office/powerpoint/2010/main" val="59526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DB0C5-9BFC-C716-FA52-0FF92575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BE57-2316-2541-F609-66368C1B57A6}"/>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3" name="TextBox 2">
            <a:extLst>
              <a:ext uri="{FF2B5EF4-FFF2-40B4-BE49-F238E27FC236}">
                <a16:creationId xmlns:a16="http://schemas.microsoft.com/office/drawing/2014/main" id="{2A14522C-92EC-8F30-62F2-1931F17F52DD}"/>
              </a:ext>
            </a:extLst>
          </p:cNvPr>
          <p:cNvSpPr txBox="1"/>
          <p:nvPr/>
        </p:nvSpPr>
        <p:spPr>
          <a:xfrm>
            <a:off x="1048578" y="1973928"/>
            <a:ext cx="10094843" cy="3785652"/>
          </a:xfrm>
          <a:prstGeom prst="rect">
            <a:avLst/>
          </a:prstGeom>
          <a:noFill/>
        </p:spPr>
        <p:txBody>
          <a:bodyPr wrap="square" rtlCol="0">
            <a:spAutoFit/>
          </a:bodyPr>
          <a:lstStyle/>
          <a:p>
            <a:pPr algn="just"/>
            <a:r>
              <a:rPr lang="en-US" sz="2400" dirty="0"/>
              <a:t>	The </a:t>
            </a:r>
            <a:r>
              <a:rPr lang="en-US" sz="2400" dirty="0" err="1"/>
              <a:t>Airstro</a:t>
            </a:r>
            <a:r>
              <a:rPr lang="en-US" sz="2400" dirty="0"/>
              <a:t> – Online Flight Booking System provides a modern and efficient solution for managing airline bookings digitally. It eliminates the need for traditional offline ticket reservations and offers a user-friendly platform where users can easily search flights, book tickets and manage their bookings. The admin can efficiently maintain flight schedules, update information, and oversee bookings through a centralized dashboard. By implementing digital automation, transparency, and role-based access control, </a:t>
            </a:r>
            <a:r>
              <a:rPr lang="en-US" sz="2400" dirty="0" err="1"/>
              <a:t>Airstro</a:t>
            </a:r>
            <a:r>
              <a:rPr lang="en-US" sz="2400" dirty="0"/>
              <a:t> improves the overall passenger experience and simplifies administrative operations. the system has high potential to evolve into a complete and scalable online airline reservation platform.</a:t>
            </a:r>
            <a:endParaRPr lang="en-IN" sz="2400" dirty="0"/>
          </a:p>
        </p:txBody>
      </p:sp>
    </p:spTree>
    <p:extLst>
      <p:ext uri="{BB962C8B-B14F-4D97-AF65-F5344CB8AC3E}">
        <p14:creationId xmlns:p14="http://schemas.microsoft.com/office/powerpoint/2010/main" val="1444181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E65D-A719-3202-743F-51AA8D5EA51E}"/>
              </a:ext>
            </a:extLst>
          </p:cNvPr>
          <p:cNvSpPr>
            <a:spLocks noGrp="1"/>
          </p:cNvSpPr>
          <p:nvPr>
            <p:ph type="title"/>
          </p:nvPr>
        </p:nvSpPr>
        <p:spPr>
          <a:xfrm>
            <a:off x="838200" y="2766218"/>
            <a:ext cx="10515600" cy="1325563"/>
          </a:xfrm>
        </p:spPr>
        <p:txBody>
          <a:bodyPr>
            <a:normAutofit/>
          </a:bodyPr>
          <a:lstStyle/>
          <a:p>
            <a:pPr algn="ctr"/>
            <a:r>
              <a:rPr lang="en-US" sz="7000" dirty="0">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90516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7774DC01-E453-7565-E94B-76503EB3AE1A}"/>
              </a:ext>
            </a:extLst>
          </p:cNvPr>
          <p:cNvGraphicFramePr>
            <a:graphicFrameLocks noGrp="1"/>
          </p:cNvGraphicFramePr>
          <p:nvPr>
            <p:ph idx="1"/>
            <p:extLst>
              <p:ext uri="{D42A27DB-BD31-4B8C-83A1-F6EECF244321}">
                <p14:modId xmlns:p14="http://schemas.microsoft.com/office/powerpoint/2010/main" val="1783905316"/>
              </p:ext>
            </p:extLst>
          </p:nvPr>
        </p:nvGraphicFramePr>
        <p:xfrm>
          <a:off x="838200" y="807309"/>
          <a:ext cx="10515600" cy="5243381"/>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2128015764"/>
                    </a:ext>
                  </a:extLst>
                </a:gridCol>
                <a:gridCol w="5257800">
                  <a:extLst>
                    <a:ext uri="{9D8B030D-6E8A-4147-A177-3AD203B41FA5}">
                      <a16:colId xmlns:a16="http://schemas.microsoft.com/office/drawing/2014/main" val="240558327"/>
                    </a:ext>
                  </a:extLst>
                </a:gridCol>
              </a:tblGrid>
              <a:tr h="656351">
                <a:tc gridSpan="2">
                  <a:txBody>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PROJECT PROFILE</a:t>
                      </a:r>
                    </a:p>
                  </a:txBody>
                  <a:tcPr anchor="ctr"/>
                </a:tc>
                <a:tc hMerge="1">
                  <a:txBody>
                    <a:bodyPr/>
                    <a:lstStyle/>
                    <a:p>
                      <a:pPr algn="ctr"/>
                      <a:endParaRPr lang="en-US" b="1" dirty="0"/>
                    </a:p>
                  </a:txBody>
                  <a:tcPr anchor="ctr"/>
                </a:tc>
                <a:extLst>
                  <a:ext uri="{0D108BD9-81ED-4DB2-BD59-A6C34878D82A}">
                    <a16:rowId xmlns:a16="http://schemas.microsoft.com/office/drawing/2014/main" val="512537045"/>
                  </a:ext>
                </a:extLst>
              </a:tr>
              <a:tr h="656351">
                <a:tc>
                  <a:txBody>
                    <a:bodyPr/>
                    <a:lstStyle/>
                    <a:p>
                      <a:pPr algn="ctr"/>
                      <a:r>
                        <a:rPr lang="en-US" sz="2000" b="1" dirty="0">
                          <a:latin typeface="Calibri" panose="020F0502020204030204" pitchFamily="34" charset="0"/>
                          <a:ea typeface="Calibri" panose="020F0502020204030204" pitchFamily="34" charset="0"/>
                          <a:cs typeface="Calibri" panose="020F0502020204030204" pitchFamily="34" charset="0"/>
                        </a:rPr>
                        <a:t>TITLE</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AIRSTRO</a:t>
                      </a:r>
                    </a:p>
                  </a:txBody>
                  <a:tcPr anchor="ctr"/>
                </a:tc>
                <a:extLst>
                  <a:ext uri="{0D108BD9-81ED-4DB2-BD59-A6C34878D82A}">
                    <a16:rowId xmlns:a16="http://schemas.microsoft.com/office/drawing/2014/main" val="3220697705"/>
                  </a:ext>
                </a:extLst>
              </a:tr>
              <a:tr h="656351">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FRONTEND</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React.JS, Tailwind CSS</a:t>
                      </a:r>
                    </a:p>
                  </a:txBody>
                  <a:tcPr anchor="ctr"/>
                </a:tc>
                <a:extLst>
                  <a:ext uri="{0D108BD9-81ED-4DB2-BD59-A6C34878D82A}">
                    <a16:rowId xmlns:a16="http://schemas.microsoft.com/office/drawing/2014/main" val="3666548385"/>
                  </a:ext>
                </a:extLst>
              </a:tr>
              <a:tr h="656351">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BACKEND</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Node.JS, Express.JS</a:t>
                      </a:r>
                    </a:p>
                  </a:txBody>
                  <a:tcPr anchor="ctr"/>
                </a:tc>
                <a:extLst>
                  <a:ext uri="{0D108BD9-81ED-4DB2-BD59-A6C34878D82A}">
                    <a16:rowId xmlns:a16="http://schemas.microsoft.com/office/drawing/2014/main" val="4023386805"/>
                  </a:ext>
                </a:extLst>
              </a:tr>
              <a:tr h="656351">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DATABASE</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MongoDB</a:t>
                      </a:r>
                    </a:p>
                  </a:txBody>
                  <a:tcPr anchor="ctr"/>
                </a:tc>
                <a:extLst>
                  <a:ext uri="{0D108BD9-81ED-4DB2-BD59-A6C34878D82A}">
                    <a16:rowId xmlns:a16="http://schemas.microsoft.com/office/drawing/2014/main" val="1084297630"/>
                  </a:ext>
                </a:extLst>
              </a:tr>
              <a:tr h="656351">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BROWSER</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CHROME, FIREFOX, SAFARI</a:t>
                      </a:r>
                    </a:p>
                  </a:txBody>
                  <a:tcPr anchor="ctr"/>
                </a:tc>
                <a:extLst>
                  <a:ext uri="{0D108BD9-81ED-4DB2-BD59-A6C34878D82A}">
                    <a16:rowId xmlns:a16="http://schemas.microsoft.com/office/drawing/2014/main" val="2565586434"/>
                  </a:ext>
                </a:extLst>
              </a:tr>
              <a:tr h="648924">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GUIDE BY</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Ms. Sanskruti Ramani</a:t>
                      </a:r>
                    </a:p>
                  </a:txBody>
                  <a:tcPr anchor="ctr"/>
                </a:tc>
                <a:extLst>
                  <a:ext uri="{0D108BD9-81ED-4DB2-BD59-A6C34878D82A}">
                    <a16:rowId xmlns:a16="http://schemas.microsoft.com/office/drawing/2014/main" val="406068712"/>
                  </a:ext>
                </a:extLst>
              </a:tr>
              <a:tr h="656351">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SUBMITTED TO</a:t>
                      </a:r>
                    </a:p>
                  </a:txBody>
                  <a:tcPr anchor="ctr"/>
                </a:tc>
                <a:tc>
                  <a: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Ms. Sanskruti Ramani</a:t>
                      </a:r>
                    </a:p>
                  </a:txBody>
                  <a:tcPr anchor="ctr"/>
                </a:tc>
                <a:extLst>
                  <a:ext uri="{0D108BD9-81ED-4DB2-BD59-A6C34878D82A}">
                    <a16:rowId xmlns:a16="http://schemas.microsoft.com/office/drawing/2014/main" val="927347369"/>
                  </a:ext>
                </a:extLst>
              </a:tr>
            </a:tbl>
          </a:graphicData>
        </a:graphic>
      </p:graphicFrame>
    </p:spTree>
    <p:extLst>
      <p:ext uri="{BB962C8B-B14F-4D97-AF65-F5344CB8AC3E}">
        <p14:creationId xmlns:p14="http://schemas.microsoft.com/office/powerpoint/2010/main" val="85619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806A-BB2F-2890-9956-C4FE6AFF5E67}"/>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PROJECT OVERVIEW</a:t>
            </a:r>
          </a:p>
        </p:txBody>
      </p:sp>
      <p:sp>
        <p:nvSpPr>
          <p:cNvPr id="3" name="Content Placeholder 2">
            <a:extLst>
              <a:ext uri="{FF2B5EF4-FFF2-40B4-BE49-F238E27FC236}">
                <a16:creationId xmlns:a16="http://schemas.microsoft.com/office/drawing/2014/main" id="{C9D07C9E-A827-8647-A7D7-827B1818BF17}"/>
              </a:ext>
            </a:extLst>
          </p:cNvPr>
          <p:cNvSpPr>
            <a:spLocks noGrp="1"/>
          </p:cNvSpPr>
          <p:nvPr>
            <p:ph idx="1"/>
          </p:nvPr>
        </p:nvSpPr>
        <p:spPr>
          <a:xfrm>
            <a:off x="838200" y="2332449"/>
            <a:ext cx="10515601" cy="3285718"/>
          </a:xfrm>
        </p:spPr>
        <p:txBody>
          <a:bodyPr>
            <a:noAutofit/>
          </a:bodyPr>
          <a:lstStyle/>
          <a:p>
            <a:pPr algn="just"/>
            <a:r>
              <a:rPr lang="en-US" sz="2000" dirty="0"/>
              <a:t>The </a:t>
            </a:r>
            <a:r>
              <a:rPr lang="en-US" sz="2000" b="1" dirty="0" err="1"/>
              <a:t>Airstro</a:t>
            </a:r>
            <a:r>
              <a:rPr lang="en-US" sz="2000" b="1" dirty="0"/>
              <a:t> – Online Flight Booking System</a:t>
            </a:r>
            <a:r>
              <a:rPr lang="en-US" sz="2000" dirty="0"/>
              <a:t> is a web-based platform developed using </a:t>
            </a:r>
            <a:r>
              <a:rPr lang="en-US" sz="2000" b="1" dirty="0"/>
              <a:t>React.js, </a:t>
            </a:r>
            <a:r>
              <a:rPr lang="en-US" sz="2000" b="1" dirty="0" err="1"/>
              <a:t>TailwindCSS</a:t>
            </a:r>
            <a:r>
              <a:rPr lang="en-US" sz="2000" b="1" dirty="0"/>
              <a:t>, and JavaScript for the frontend, Node.js and Express.js for the backend, and MongoDB as the database</a:t>
            </a:r>
            <a:r>
              <a:rPr lang="en-US" sz="2000" dirty="0"/>
              <a:t>. </a:t>
            </a:r>
          </a:p>
          <a:p>
            <a:pPr algn="just"/>
            <a:r>
              <a:rPr lang="en-US" sz="2000" dirty="0"/>
              <a:t>The system allows users to register and log in to search for available flights, book flight tickets, view their bookings, and cancel them if required. </a:t>
            </a:r>
          </a:p>
          <a:p>
            <a:pPr algn="just"/>
            <a:r>
              <a:rPr lang="en-US" sz="2000" dirty="0"/>
              <a:t>The </a:t>
            </a:r>
            <a:r>
              <a:rPr lang="en-US" sz="2000" b="1" dirty="0"/>
              <a:t>Admin</a:t>
            </a:r>
            <a:r>
              <a:rPr lang="en-US" sz="2000" dirty="0"/>
              <a:t> can manage and update flight details, such as scheduling, rescheduling, cancellation, and pricing through full CRUD operations. </a:t>
            </a:r>
          </a:p>
          <a:p>
            <a:pPr algn="just"/>
            <a:r>
              <a:rPr lang="en-US" sz="2000" dirty="0"/>
              <a:t>The project supports </a:t>
            </a:r>
            <a:r>
              <a:rPr lang="en-US" sz="2000" b="1" dirty="0"/>
              <a:t>two main roles: Admin and User</a:t>
            </a:r>
            <a:r>
              <a:rPr lang="en-US" sz="2000" dirty="0"/>
              <a:t>, ensuring secure authentication and separate dashboards for each. Additionally, making online flight reservation faster and more user-friendly.</a:t>
            </a:r>
            <a:endParaRPr lang="en-IN" sz="2000" dirty="0"/>
          </a:p>
        </p:txBody>
      </p:sp>
    </p:spTree>
    <p:extLst>
      <p:ext uri="{BB962C8B-B14F-4D97-AF65-F5344CB8AC3E}">
        <p14:creationId xmlns:p14="http://schemas.microsoft.com/office/powerpoint/2010/main" val="502738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3D00B-527D-5B81-3AEC-07B66044B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66B95-B911-43F8-9844-CD335AA95BF4}"/>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3" name="Content Placeholder 2">
            <a:extLst>
              <a:ext uri="{FF2B5EF4-FFF2-40B4-BE49-F238E27FC236}">
                <a16:creationId xmlns:a16="http://schemas.microsoft.com/office/drawing/2014/main" id="{CDD0B272-90E4-EF56-B320-B2A495E607FD}"/>
              </a:ext>
            </a:extLst>
          </p:cNvPr>
          <p:cNvSpPr>
            <a:spLocks noGrp="1"/>
          </p:cNvSpPr>
          <p:nvPr>
            <p:ph idx="1"/>
          </p:nvPr>
        </p:nvSpPr>
        <p:spPr>
          <a:xfrm>
            <a:off x="838199" y="2067406"/>
            <a:ext cx="10515601" cy="3285718"/>
          </a:xfrm>
        </p:spPr>
        <p:txBody>
          <a:bodyPr>
            <a:noAutofit/>
          </a:bodyPr>
          <a:lstStyle/>
          <a:p>
            <a:pPr marL="0" indent="0" algn="just">
              <a:buNone/>
            </a:pPr>
            <a:r>
              <a:rPr lang="en-US" sz="2400" dirty="0"/>
              <a:t>	In traditional flight booking, passengers often need to visit travel agencies or airline counters physically to check flight availability and purchase tickets. This process is time-consuming, inconvenient, and lacks transparency in pricing and schedule updates. Manual management of flight schedules makes it difficult for administrators to update flight information, which may lead to booking errors and miscommunication. Users cannot easily track their booking history or cancel tickets without lengthy procedures. There is no centralized system to manage flight details, user records, and booking data, which may result in data duplication, loss, or mismanagement. To overcome these issues, we developed a digital </a:t>
            </a:r>
            <a:r>
              <a:rPr lang="en-US" sz="2400" b="1" dirty="0"/>
              <a:t>Online Flight Booking System – </a:t>
            </a:r>
            <a:r>
              <a:rPr lang="en-US" sz="2400" b="1" dirty="0" err="1"/>
              <a:t>Airstro</a:t>
            </a:r>
            <a:r>
              <a:rPr lang="en-US" sz="2400" dirty="0"/>
              <a:t>.</a:t>
            </a:r>
            <a:endParaRPr lang="en-IN" sz="2400" dirty="0"/>
          </a:p>
        </p:txBody>
      </p:sp>
    </p:spTree>
    <p:extLst>
      <p:ext uri="{BB962C8B-B14F-4D97-AF65-F5344CB8AC3E}">
        <p14:creationId xmlns:p14="http://schemas.microsoft.com/office/powerpoint/2010/main" val="44161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11E0-C1B6-9A1F-A36C-5C7973EFB9C4}"/>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ADMIN FEATURES</a:t>
            </a:r>
          </a:p>
        </p:txBody>
      </p:sp>
      <p:sp>
        <p:nvSpPr>
          <p:cNvPr id="3" name="TextBox 2">
            <a:extLst>
              <a:ext uri="{FF2B5EF4-FFF2-40B4-BE49-F238E27FC236}">
                <a16:creationId xmlns:a16="http://schemas.microsoft.com/office/drawing/2014/main" id="{6E5D8F4A-6FFA-56CA-8418-3F131EEFD54B}"/>
              </a:ext>
            </a:extLst>
          </p:cNvPr>
          <p:cNvSpPr txBox="1"/>
          <p:nvPr/>
        </p:nvSpPr>
        <p:spPr>
          <a:xfrm>
            <a:off x="1088335" y="2014912"/>
            <a:ext cx="10015330" cy="3985706"/>
          </a:xfrm>
          <a:prstGeom prst="rect">
            <a:avLst/>
          </a:prstGeom>
          <a:noFill/>
        </p:spPr>
        <p:txBody>
          <a:bodyPr wrap="square" rtlCol="0">
            <a:spAutoFit/>
          </a:bodyPr>
          <a:lstStyle/>
          <a:p>
            <a:pPr>
              <a:lnSpc>
                <a:spcPct val="150000"/>
              </a:lnSpc>
            </a:pPr>
            <a:r>
              <a:rPr lang="en-IN" sz="2200" b="1" dirty="0"/>
              <a:t>Admin Panel</a:t>
            </a:r>
            <a:endParaRPr lang="en-IN" sz="2200" dirty="0"/>
          </a:p>
          <a:p>
            <a:pPr marL="285750" lvl="0" indent="-285750">
              <a:lnSpc>
                <a:spcPct val="150000"/>
              </a:lnSpc>
              <a:buFont typeface="Arial" panose="020B0604020202020204" pitchFamily="34" charset="0"/>
              <a:buChar char="•"/>
            </a:pPr>
            <a:r>
              <a:rPr lang="en-IN" sz="2200" dirty="0"/>
              <a:t>Login is required using admin email and password.</a:t>
            </a:r>
          </a:p>
          <a:p>
            <a:pPr marL="285750" lvl="0" indent="-285750">
              <a:lnSpc>
                <a:spcPct val="150000"/>
              </a:lnSpc>
              <a:buFont typeface="Arial" panose="020B0604020202020204" pitchFamily="34" charset="0"/>
              <a:buChar char="•"/>
            </a:pPr>
            <a:r>
              <a:rPr lang="en-IN" sz="2200" dirty="0"/>
              <a:t>Admin can add new flights, update flight details, or delete flights.</a:t>
            </a:r>
          </a:p>
          <a:p>
            <a:pPr marL="285750" lvl="0" indent="-285750">
              <a:lnSpc>
                <a:spcPct val="150000"/>
              </a:lnSpc>
              <a:buFont typeface="Arial" panose="020B0604020202020204" pitchFamily="34" charset="0"/>
              <a:buChar char="•"/>
            </a:pPr>
            <a:r>
              <a:rPr lang="en-IN" sz="2200" dirty="0"/>
              <a:t>Admin can view all flights available in the system.</a:t>
            </a:r>
          </a:p>
          <a:p>
            <a:pPr marL="285750" lvl="0" indent="-285750">
              <a:lnSpc>
                <a:spcPct val="150000"/>
              </a:lnSpc>
              <a:buFont typeface="Arial" panose="020B0604020202020204" pitchFamily="34" charset="0"/>
              <a:buChar char="•"/>
            </a:pPr>
            <a:r>
              <a:rPr lang="en-IN" sz="2200" dirty="0"/>
              <a:t>Admin can view all user bookings along with passenger details.</a:t>
            </a:r>
          </a:p>
          <a:p>
            <a:pPr marL="285750" lvl="0" indent="-285750">
              <a:lnSpc>
                <a:spcPct val="150000"/>
              </a:lnSpc>
              <a:buFont typeface="Arial" panose="020B0604020202020204" pitchFamily="34" charset="0"/>
              <a:buChar char="•"/>
            </a:pPr>
            <a:r>
              <a:rPr lang="en-IN" sz="2200" dirty="0"/>
              <a:t>Admin can update booking status or delete bookings if necessary.</a:t>
            </a:r>
          </a:p>
          <a:p>
            <a:pPr marL="285750" lvl="0" indent="-285750">
              <a:lnSpc>
                <a:spcPct val="150000"/>
              </a:lnSpc>
              <a:buFont typeface="Arial" panose="020B0604020202020204" pitchFamily="34" charset="0"/>
              <a:buChar char="•"/>
            </a:pPr>
            <a:r>
              <a:rPr lang="en-IN" sz="2200" dirty="0"/>
              <a:t>Admin dashboard provides a centralized flight &amp; booking management interface.</a:t>
            </a:r>
          </a:p>
          <a:p>
            <a:pPr marL="285750" indent="-285750">
              <a:buFont typeface="Arial" panose="020B0604020202020204" pitchFamily="34" charset="0"/>
              <a:buChar char="•"/>
            </a:pPr>
            <a:endParaRPr lang="en-IN" sz="2200" dirty="0"/>
          </a:p>
        </p:txBody>
      </p:sp>
    </p:spTree>
    <p:extLst>
      <p:ext uri="{BB962C8B-B14F-4D97-AF65-F5344CB8AC3E}">
        <p14:creationId xmlns:p14="http://schemas.microsoft.com/office/powerpoint/2010/main" val="185216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9C1A-B11B-E578-5D2D-52FC19BA1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DEC8F-3AC8-5506-0EEA-97A0B562CDD5}"/>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USER FEATURES</a:t>
            </a:r>
          </a:p>
        </p:txBody>
      </p:sp>
      <p:sp>
        <p:nvSpPr>
          <p:cNvPr id="3" name="TextBox 2">
            <a:extLst>
              <a:ext uri="{FF2B5EF4-FFF2-40B4-BE49-F238E27FC236}">
                <a16:creationId xmlns:a16="http://schemas.microsoft.com/office/drawing/2014/main" id="{660EC039-76C1-7AEE-1B74-ACEC00594C42}"/>
              </a:ext>
            </a:extLst>
          </p:cNvPr>
          <p:cNvSpPr txBox="1"/>
          <p:nvPr/>
        </p:nvSpPr>
        <p:spPr>
          <a:xfrm>
            <a:off x="1048578" y="1777282"/>
            <a:ext cx="10094843" cy="4031873"/>
          </a:xfrm>
          <a:prstGeom prst="rect">
            <a:avLst/>
          </a:prstGeom>
          <a:noFill/>
        </p:spPr>
        <p:txBody>
          <a:bodyPr wrap="square" rtlCol="0">
            <a:spAutoFit/>
          </a:bodyPr>
          <a:lstStyle/>
          <a:p>
            <a:pPr algn="just">
              <a:lnSpc>
                <a:spcPct val="150000"/>
              </a:lnSpc>
            </a:pPr>
            <a:r>
              <a:rPr lang="en-IN" sz="2400" b="1" dirty="0"/>
              <a:t>User Panel</a:t>
            </a:r>
            <a:endParaRPr lang="en-IN" sz="2400" dirty="0"/>
          </a:p>
          <a:p>
            <a:pPr marL="285750" lvl="0" indent="-285750" algn="just">
              <a:buFont typeface="Arial" panose="020B0604020202020204" pitchFamily="34" charset="0"/>
              <a:buChar char="•"/>
            </a:pPr>
            <a:r>
              <a:rPr lang="en-IN" sz="2000" dirty="0"/>
              <a:t>Users can Register/Login using email and password for authentication.</a:t>
            </a:r>
          </a:p>
          <a:p>
            <a:pPr marL="285750" lvl="0" indent="-285750" algn="just">
              <a:buFont typeface="Arial" panose="020B0604020202020204" pitchFamily="34" charset="0"/>
              <a:buChar char="•"/>
            </a:pPr>
            <a:r>
              <a:rPr lang="en-IN" sz="2000" dirty="0"/>
              <a:t>Main navigation includes: Home, Deals &amp; Offers, My Trips, About Us, Login, Signup</a:t>
            </a:r>
          </a:p>
          <a:p>
            <a:pPr marL="285750" lvl="0" indent="-285750" algn="just">
              <a:buFont typeface="Arial" panose="020B0604020202020204" pitchFamily="34" charset="0"/>
              <a:buChar char="•"/>
            </a:pPr>
            <a:r>
              <a:rPr lang="en-IN" sz="2000" dirty="0"/>
              <a:t>Home Page displays Hero section, booking widget, offers, and recommended destinations.</a:t>
            </a:r>
          </a:p>
          <a:p>
            <a:pPr marL="285750" lvl="0" indent="-285750" algn="just">
              <a:buFont typeface="Arial" panose="020B0604020202020204" pitchFamily="34" charset="0"/>
              <a:buChar char="•"/>
            </a:pPr>
            <a:r>
              <a:rPr lang="en-IN" sz="2000" dirty="0"/>
              <a:t>About Page describes </a:t>
            </a:r>
            <a:r>
              <a:rPr lang="en-IN" sz="2000" dirty="0" err="1"/>
              <a:t>Airstro’s</a:t>
            </a:r>
            <a:r>
              <a:rPr lang="en-IN" sz="2000" dirty="0"/>
              <a:t> mission and international network along with loyalty benefits.</a:t>
            </a:r>
          </a:p>
          <a:p>
            <a:pPr marL="285750" lvl="0" indent="-285750" algn="just">
              <a:buFont typeface="Arial" panose="020B0604020202020204" pitchFamily="34" charset="0"/>
              <a:buChar char="•"/>
            </a:pPr>
            <a:r>
              <a:rPr lang="en-IN" sz="2000" dirty="0"/>
              <a:t>Users can select a flight and complete the booking instantly.</a:t>
            </a:r>
          </a:p>
          <a:p>
            <a:pPr marL="285750" lvl="0" indent="-285750" algn="just">
              <a:buFont typeface="Arial" panose="020B0604020202020204" pitchFamily="34" charset="0"/>
              <a:buChar char="•"/>
            </a:pPr>
            <a:r>
              <a:rPr lang="en-IN" sz="2000" dirty="0"/>
              <a:t>My Trips Page displays:</a:t>
            </a:r>
          </a:p>
          <a:p>
            <a:pPr lvl="1" algn="just"/>
            <a:r>
              <a:rPr lang="en-IN" sz="2000" dirty="0"/>
              <a:t>All booked flights</a:t>
            </a:r>
          </a:p>
          <a:p>
            <a:pPr lvl="1" algn="just"/>
            <a:r>
              <a:rPr lang="en-IN" sz="2000" dirty="0"/>
              <a:t>Total fare</a:t>
            </a:r>
          </a:p>
          <a:p>
            <a:pPr lvl="1" algn="just"/>
            <a:r>
              <a:rPr lang="en-IN" sz="2000" dirty="0"/>
              <a:t>Booking status</a:t>
            </a:r>
          </a:p>
          <a:p>
            <a:pPr lvl="1" algn="just"/>
            <a:r>
              <a:rPr lang="en-IN" sz="2000" dirty="0"/>
              <a:t>Users can cancel flights anytime</a:t>
            </a:r>
          </a:p>
          <a:p>
            <a:pPr lvl="0" algn="just"/>
            <a:r>
              <a:rPr lang="en-IN" sz="2000" dirty="0"/>
              <a:t>Users cannot book or manage flights without logging in.</a:t>
            </a:r>
          </a:p>
        </p:txBody>
      </p:sp>
    </p:spTree>
    <p:extLst>
      <p:ext uri="{BB962C8B-B14F-4D97-AF65-F5344CB8AC3E}">
        <p14:creationId xmlns:p14="http://schemas.microsoft.com/office/powerpoint/2010/main" val="422916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BCB7-FCFE-6126-2253-0925C9572611}"/>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DIRECTORY STRUCTURE</a:t>
            </a:r>
          </a:p>
        </p:txBody>
      </p:sp>
      <p:sp>
        <p:nvSpPr>
          <p:cNvPr id="3" name="Content Placeholder 2">
            <a:extLst>
              <a:ext uri="{FF2B5EF4-FFF2-40B4-BE49-F238E27FC236}">
                <a16:creationId xmlns:a16="http://schemas.microsoft.com/office/drawing/2014/main" id="{C6D70EC9-03F5-DAE9-0595-C499552B4B9F}"/>
              </a:ext>
            </a:extLst>
          </p:cNvPr>
          <p:cNvSpPr>
            <a:spLocks noGrp="1"/>
          </p:cNvSpPr>
          <p:nvPr>
            <p:ph idx="1"/>
          </p:nvPr>
        </p:nvSpPr>
        <p:spPr>
          <a:xfrm>
            <a:off x="2587113" y="1789010"/>
            <a:ext cx="7017774" cy="4351338"/>
          </a:xfrm>
        </p:spPr>
        <p:txBody>
          <a:bodyPr numCol="3">
            <a:noAutofit/>
          </a:bodyPr>
          <a:lstStyle/>
          <a:p>
            <a:pPr marL="0" indent="0" algn="just">
              <a:lnSpc>
                <a:spcPct val="60000"/>
              </a:lnSpc>
              <a:buNone/>
            </a:pPr>
            <a:r>
              <a:rPr lang="en-IN" sz="1800" b="1" dirty="0"/>
              <a:t> </a:t>
            </a:r>
            <a:endParaRPr lang="en-IN" sz="1800" dirty="0"/>
          </a:p>
          <a:p>
            <a:pPr marL="0" indent="0" algn="just">
              <a:lnSpc>
                <a:spcPct val="60000"/>
              </a:lnSpc>
              <a:buNone/>
            </a:pPr>
            <a:r>
              <a:rPr lang="en-IN" sz="1800" b="1" dirty="0"/>
              <a:t>AIRSTRO/</a:t>
            </a:r>
            <a:endParaRPr lang="en-IN" sz="1800" dirty="0"/>
          </a:p>
          <a:p>
            <a:pPr marL="0" indent="0" algn="just">
              <a:lnSpc>
                <a:spcPct val="60000"/>
              </a:lnSpc>
              <a:buNone/>
            </a:pPr>
            <a:r>
              <a:rPr lang="en-IN" sz="1800" b="1" dirty="0"/>
              <a:t>|</a:t>
            </a:r>
            <a:endParaRPr lang="en-IN" sz="1800" dirty="0"/>
          </a:p>
          <a:p>
            <a:pPr marL="0" indent="0" algn="just">
              <a:lnSpc>
                <a:spcPct val="60000"/>
              </a:lnSpc>
              <a:buNone/>
            </a:pPr>
            <a:r>
              <a:rPr lang="en-IN" sz="1800" b="1" dirty="0"/>
              <a:t>|── backend/                     </a:t>
            </a:r>
            <a:endParaRPr lang="en-IN" sz="1800" dirty="0"/>
          </a:p>
          <a:p>
            <a:pPr marL="0" indent="0" algn="just">
              <a:lnSpc>
                <a:spcPct val="60000"/>
              </a:lnSpc>
              <a:buNone/>
            </a:pPr>
            <a:r>
              <a:rPr lang="en-IN" sz="1800" b="1" dirty="0"/>
              <a:t>|    |── config/                  </a:t>
            </a:r>
            <a:endParaRPr lang="en-IN" sz="1800" dirty="0"/>
          </a:p>
          <a:p>
            <a:pPr marL="0" indent="0" algn="just">
              <a:lnSpc>
                <a:spcPct val="60000"/>
              </a:lnSpc>
              <a:buNone/>
            </a:pPr>
            <a:r>
              <a:rPr lang="en-IN" sz="1800" b="1" dirty="0"/>
              <a:t>|    |── controllers/             </a:t>
            </a:r>
            <a:endParaRPr lang="en-IN" sz="1800" dirty="0"/>
          </a:p>
          <a:p>
            <a:pPr marL="0" indent="0" algn="just">
              <a:lnSpc>
                <a:spcPct val="60000"/>
              </a:lnSpc>
              <a:buNone/>
            </a:pPr>
            <a:r>
              <a:rPr lang="en-IN" sz="1800" b="1" dirty="0"/>
              <a:t>|    |── middleware/              </a:t>
            </a:r>
            <a:endParaRPr lang="en-IN" sz="1800" dirty="0"/>
          </a:p>
          <a:p>
            <a:pPr marL="0" indent="0" algn="just">
              <a:lnSpc>
                <a:spcPct val="60000"/>
              </a:lnSpc>
              <a:buNone/>
            </a:pPr>
            <a:r>
              <a:rPr lang="en-IN" sz="1800" b="1" dirty="0"/>
              <a:t>|    |── models/                  </a:t>
            </a:r>
            <a:endParaRPr lang="en-IN" sz="1800" dirty="0"/>
          </a:p>
          <a:p>
            <a:pPr marL="0" indent="0" algn="just">
              <a:lnSpc>
                <a:spcPct val="60000"/>
              </a:lnSpc>
              <a:buNone/>
            </a:pPr>
            <a:r>
              <a:rPr lang="en-IN" sz="1800" b="1" dirty="0"/>
              <a:t>|    |── routes/                  </a:t>
            </a:r>
            <a:endParaRPr lang="en-IN" sz="1800" dirty="0"/>
          </a:p>
          <a:p>
            <a:pPr marL="0" indent="0" algn="just">
              <a:lnSpc>
                <a:spcPct val="60000"/>
              </a:lnSpc>
              <a:buNone/>
            </a:pPr>
            <a:r>
              <a:rPr lang="en-IN" sz="1800" b="1" dirty="0"/>
              <a:t>|    |── utils/                   </a:t>
            </a:r>
            <a:endParaRPr lang="en-IN" sz="1800" dirty="0"/>
          </a:p>
          <a:p>
            <a:pPr marL="0" indent="0" algn="just">
              <a:lnSpc>
                <a:spcPct val="60000"/>
              </a:lnSpc>
              <a:buNone/>
            </a:pPr>
            <a:r>
              <a:rPr lang="en-IN" sz="1800" b="1" dirty="0"/>
              <a:t>|    |── uploads/                 </a:t>
            </a:r>
            <a:endParaRPr lang="en-IN" sz="1800" dirty="0"/>
          </a:p>
          <a:p>
            <a:pPr marL="0" indent="0" algn="just">
              <a:lnSpc>
                <a:spcPct val="60000"/>
              </a:lnSpc>
              <a:buNone/>
            </a:pPr>
            <a:r>
              <a:rPr lang="en-IN" sz="1800" b="1" dirty="0"/>
              <a:t>|    |──.env                     </a:t>
            </a:r>
            <a:endParaRPr lang="en-IN" sz="1800" dirty="0"/>
          </a:p>
          <a:p>
            <a:pPr marL="0" indent="0" algn="just">
              <a:lnSpc>
                <a:spcPct val="60000"/>
              </a:lnSpc>
              <a:buNone/>
            </a:pPr>
            <a:r>
              <a:rPr lang="en-IN" sz="1800" b="1" dirty="0"/>
              <a:t>|    |── </a:t>
            </a:r>
            <a:r>
              <a:rPr lang="en-IN" sz="1800" b="1" dirty="0" err="1"/>
              <a:t>package.json</a:t>
            </a:r>
            <a:r>
              <a:rPr lang="en-IN" sz="1800" b="1" dirty="0"/>
              <a:t>             </a:t>
            </a:r>
            <a:endParaRPr lang="en-IN" sz="1800" dirty="0"/>
          </a:p>
          <a:p>
            <a:pPr marL="0" indent="0" algn="just">
              <a:lnSpc>
                <a:spcPct val="60000"/>
              </a:lnSpc>
              <a:buNone/>
            </a:pPr>
            <a:r>
              <a:rPr lang="en-IN" sz="1800" b="1" dirty="0"/>
              <a:t>|    └── server.js                </a:t>
            </a:r>
            <a:endParaRPr lang="en-IN" sz="1800" dirty="0"/>
          </a:p>
          <a:p>
            <a:pPr marL="0" indent="0" algn="just">
              <a:lnSpc>
                <a:spcPct val="60000"/>
              </a:lnSpc>
              <a:buNone/>
            </a:pPr>
            <a:endParaRPr lang="en-IN" sz="1800"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endParaRPr lang="en-IN" sz="1800" b="1" dirty="0"/>
          </a:p>
          <a:p>
            <a:pPr marL="0" indent="0" algn="just">
              <a:lnSpc>
                <a:spcPct val="60000"/>
              </a:lnSpc>
              <a:buNone/>
            </a:pPr>
            <a:r>
              <a:rPr lang="en-IN" sz="1800" b="1" dirty="0"/>
              <a:t>AIRSTRO/</a:t>
            </a:r>
            <a:endParaRPr lang="en-IN" sz="1800" dirty="0"/>
          </a:p>
          <a:p>
            <a:pPr marL="0" indent="0" algn="just">
              <a:lnSpc>
                <a:spcPct val="60000"/>
              </a:lnSpc>
              <a:buNone/>
            </a:pPr>
            <a:r>
              <a:rPr lang="en-IN" sz="1800" b="1" dirty="0"/>
              <a:t>|</a:t>
            </a:r>
          </a:p>
          <a:p>
            <a:pPr marL="0" indent="0" algn="just">
              <a:lnSpc>
                <a:spcPct val="60000"/>
              </a:lnSpc>
              <a:buNone/>
            </a:pPr>
            <a:r>
              <a:rPr lang="en-IN" sz="1800" b="1" dirty="0"/>
              <a:t>|── frontend/                    </a:t>
            </a:r>
            <a:endParaRPr lang="en-IN" sz="1800" dirty="0"/>
          </a:p>
          <a:p>
            <a:pPr marL="0" indent="0" algn="just">
              <a:lnSpc>
                <a:spcPct val="60000"/>
              </a:lnSpc>
              <a:buNone/>
            </a:pPr>
            <a:r>
              <a:rPr lang="en-IN" sz="1800" b="1" dirty="0"/>
              <a:t>|    |── public/                  </a:t>
            </a:r>
            <a:endParaRPr lang="en-IN" sz="1800" dirty="0"/>
          </a:p>
          <a:p>
            <a:pPr marL="0" indent="0" algn="just">
              <a:lnSpc>
                <a:spcPct val="60000"/>
              </a:lnSpc>
              <a:buNone/>
            </a:pPr>
            <a:r>
              <a:rPr lang="en-IN" sz="1800" b="1" dirty="0"/>
              <a:t>|    |── </a:t>
            </a:r>
            <a:r>
              <a:rPr lang="en-IN" sz="1800" b="1" dirty="0" err="1"/>
              <a:t>src</a:t>
            </a:r>
            <a:r>
              <a:rPr lang="en-IN" sz="1800" b="1" dirty="0"/>
              <a:t>/</a:t>
            </a:r>
            <a:endParaRPr lang="en-IN" sz="1800" dirty="0"/>
          </a:p>
          <a:p>
            <a:pPr marL="0" indent="0" algn="just">
              <a:lnSpc>
                <a:spcPct val="60000"/>
              </a:lnSpc>
              <a:buNone/>
            </a:pPr>
            <a:r>
              <a:rPr lang="en-IN" sz="1800" b="1" dirty="0"/>
              <a:t>|    |   |── components/          </a:t>
            </a:r>
            <a:endParaRPr lang="en-IN" sz="1800" dirty="0"/>
          </a:p>
          <a:p>
            <a:pPr marL="0" indent="0" algn="just">
              <a:lnSpc>
                <a:spcPct val="60000"/>
              </a:lnSpc>
              <a:buNone/>
            </a:pPr>
            <a:r>
              <a:rPr lang="en-IN" sz="1800" b="1" dirty="0"/>
              <a:t>|    |   |── pages/               </a:t>
            </a:r>
            <a:endParaRPr lang="en-IN" sz="1800" dirty="0"/>
          </a:p>
          <a:p>
            <a:pPr marL="0" indent="0" algn="just">
              <a:lnSpc>
                <a:spcPct val="60000"/>
              </a:lnSpc>
              <a:buNone/>
            </a:pPr>
            <a:r>
              <a:rPr lang="en-IN" sz="1800" b="1" dirty="0"/>
              <a:t>|    |   |── services/            </a:t>
            </a:r>
            <a:endParaRPr lang="en-IN" sz="1800" dirty="0"/>
          </a:p>
          <a:p>
            <a:pPr marL="0" indent="0" algn="just">
              <a:lnSpc>
                <a:spcPct val="60000"/>
              </a:lnSpc>
              <a:buNone/>
            </a:pPr>
            <a:r>
              <a:rPr lang="en-IN" sz="1800" b="1" dirty="0"/>
              <a:t>|    |   |── context/             </a:t>
            </a:r>
            <a:endParaRPr lang="en-IN" sz="1800" dirty="0"/>
          </a:p>
          <a:p>
            <a:pPr marL="0" indent="0" algn="just">
              <a:lnSpc>
                <a:spcPct val="60000"/>
              </a:lnSpc>
              <a:buNone/>
            </a:pPr>
            <a:r>
              <a:rPr lang="en-IN" sz="1800" b="1" dirty="0"/>
              <a:t>|    |   |── assets/              </a:t>
            </a:r>
            <a:endParaRPr lang="en-IN" sz="1800" dirty="0"/>
          </a:p>
          <a:p>
            <a:pPr marL="0" indent="0" algn="just">
              <a:lnSpc>
                <a:spcPct val="60000"/>
              </a:lnSpc>
              <a:buNone/>
            </a:pPr>
            <a:r>
              <a:rPr lang="en-IN" sz="1800" b="1" dirty="0"/>
              <a:t>|    |   └── </a:t>
            </a:r>
            <a:r>
              <a:rPr lang="en-IN" sz="1800" b="1" dirty="0" err="1"/>
              <a:t>App.jsx</a:t>
            </a:r>
            <a:r>
              <a:rPr lang="en-IN" sz="1800" b="1" dirty="0"/>
              <a:t>              </a:t>
            </a:r>
            <a:endParaRPr lang="en-IN" sz="1800" dirty="0"/>
          </a:p>
          <a:p>
            <a:pPr marL="0" indent="0" algn="just">
              <a:lnSpc>
                <a:spcPct val="60000"/>
              </a:lnSpc>
              <a:buNone/>
            </a:pPr>
            <a:r>
              <a:rPr lang="en-IN" sz="1800" b="1" dirty="0"/>
              <a:t>|    |── </a:t>
            </a:r>
            <a:r>
              <a:rPr lang="en-IN" sz="1800" b="1" dirty="0" err="1"/>
              <a:t>package.json</a:t>
            </a:r>
            <a:r>
              <a:rPr lang="en-IN" sz="1800" b="1" dirty="0"/>
              <a:t>             </a:t>
            </a:r>
            <a:endParaRPr lang="en-IN" sz="1800" dirty="0"/>
          </a:p>
          <a:p>
            <a:pPr marL="0" indent="0" algn="just">
              <a:lnSpc>
                <a:spcPct val="60000"/>
              </a:lnSpc>
              <a:buNone/>
            </a:pPr>
            <a:r>
              <a:rPr lang="en-IN" sz="1800" b="1" dirty="0"/>
              <a:t>|    └── vite.config.js                        </a:t>
            </a:r>
            <a:endParaRPr lang="en-IN" sz="1800" dirty="0"/>
          </a:p>
        </p:txBody>
      </p:sp>
    </p:spTree>
    <p:extLst>
      <p:ext uri="{BB962C8B-B14F-4D97-AF65-F5344CB8AC3E}">
        <p14:creationId xmlns:p14="http://schemas.microsoft.com/office/powerpoint/2010/main" val="71412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ABF8-2C77-9D14-B5EF-D0288D16FE95}"/>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Admin/User Process Flow Diagram</a:t>
            </a:r>
            <a:endParaRPr lang="en-IN" sz="3000" b="1" dirty="0">
              <a:latin typeface="+mn-lt"/>
            </a:endParaRPr>
          </a:p>
        </p:txBody>
      </p:sp>
      <p:pic>
        <p:nvPicPr>
          <p:cNvPr id="7" name="Content Placeholder 6">
            <a:extLst>
              <a:ext uri="{FF2B5EF4-FFF2-40B4-BE49-F238E27FC236}">
                <a16:creationId xmlns:a16="http://schemas.microsoft.com/office/drawing/2014/main" id="{25E728AD-5D7D-BE1B-29DD-280BA45D1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490" y="938985"/>
            <a:ext cx="4074812" cy="5559960"/>
          </a:xfrm>
        </p:spPr>
      </p:pic>
      <p:pic>
        <p:nvPicPr>
          <p:cNvPr id="11" name="Picture 10">
            <a:extLst>
              <a:ext uri="{FF2B5EF4-FFF2-40B4-BE49-F238E27FC236}">
                <a16:creationId xmlns:a16="http://schemas.microsoft.com/office/drawing/2014/main" id="{E814A071-E901-78D9-06B0-13B1FF522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1713" y="827593"/>
            <a:ext cx="3526797" cy="5782745"/>
          </a:xfrm>
          <a:prstGeom prst="rect">
            <a:avLst/>
          </a:prstGeom>
        </p:spPr>
      </p:pic>
    </p:spTree>
    <p:extLst>
      <p:ext uri="{BB962C8B-B14F-4D97-AF65-F5344CB8AC3E}">
        <p14:creationId xmlns:p14="http://schemas.microsoft.com/office/powerpoint/2010/main" val="1975350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1110</TotalTime>
  <Words>861</Words>
  <Application>Microsoft Office PowerPoint</Application>
  <PresentationFormat>Widescreen</PresentationFormat>
  <Paragraphs>130</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 Light</vt:lpstr>
      <vt:lpstr>Times New Roman</vt:lpstr>
      <vt:lpstr>Calibri</vt:lpstr>
      <vt:lpstr>Office Theme</vt:lpstr>
      <vt:lpstr>PowerPoint Presentation</vt:lpstr>
      <vt:lpstr>OVERVIEW</vt:lpstr>
      <vt:lpstr>PowerPoint Presentation</vt:lpstr>
      <vt:lpstr>PROJECT OVERVIEW</vt:lpstr>
      <vt:lpstr>PROBLEM STATEMENT</vt:lpstr>
      <vt:lpstr>ADMIN FEATURES</vt:lpstr>
      <vt:lpstr>USER FEATURES</vt:lpstr>
      <vt:lpstr>DIRECTORY STRUCTURE</vt:lpstr>
      <vt:lpstr>Admin/User Process Flow Diagram</vt:lpstr>
      <vt:lpstr>0 Level Diagram (Context Diagram)</vt:lpstr>
      <vt:lpstr>1 Level Admin/User Diagram</vt:lpstr>
      <vt:lpstr>ER Diagram</vt:lpstr>
      <vt:lpstr>User / Admin Table</vt:lpstr>
      <vt:lpstr>Admin Login</vt:lpstr>
      <vt:lpstr>Admin Dashboard</vt:lpstr>
      <vt:lpstr>Admin Dashboard</vt:lpstr>
      <vt:lpstr>User Sign Up</vt:lpstr>
      <vt:lpstr>User Login</vt:lpstr>
      <vt:lpstr>Home Page</vt:lpstr>
      <vt:lpstr>My Trips Page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Nishil Chavda</dc:creator>
  <cp:lastModifiedBy>Nishil Chavda</cp:lastModifiedBy>
  <cp:revision>3</cp:revision>
  <dcterms:created xsi:type="dcterms:W3CDTF">2025-10-04T12:14:22Z</dcterms:created>
  <dcterms:modified xsi:type="dcterms:W3CDTF">2025-11-30T12:12:03Z</dcterms:modified>
</cp:coreProperties>
</file>